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_rels/notesSlide29.xml.rels" ContentType="application/vnd.openxmlformats-package.relationships+xml"/>
  <Override PartName="/ppt/notesSlides/_rels/notesSlide10.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notesSlide29.xml" ContentType="application/vnd.openxmlformats-officedocument.presentationml.notesSlide+xml"/>
  <Override PartName="/ppt/_rels/presentation.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2.png" ContentType="image/png"/>
  <Override PartName="/ppt/media/image41.png" ContentType="image/png"/>
  <Override PartName="/ppt/media/image40.png" ContentType="image/png"/>
  <Override PartName="/ppt/media/image37.png" ContentType="image/png"/>
  <Override PartName="/ppt/media/image30.png" ContentType="image/png"/>
  <Override PartName="/ppt/media/image49.png" ContentType="image/png"/>
  <Override PartName="/ppt/media/image12.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8.png" ContentType="image/png"/>
  <Override PartName="/ppt/media/image11.png" ContentType="image/png"/>
  <Override PartName="/ppt/media/image7.jpeg" ContentType="image/jpeg"/>
  <Override PartName="/ppt/media/image4.png" ContentType="image/png"/>
  <Override PartName="/ppt/media/image16.png" ContentType="image/png"/>
  <Override PartName="/ppt/media/image81.png" ContentType="image/png"/>
  <Override PartName="/ppt/media/image18.png" ContentType="image/png"/>
  <Override PartName="/ppt/media/image6.png" ContentType="image/png"/>
  <Override PartName="/ppt/media/image83.png" ContentType="image/png"/>
  <Override PartName="/ppt/media/image57.png" ContentType="image/png"/>
  <Override PartName="/ppt/media/image20.png" ContentType="image/png"/>
  <Override PartName="/ppt/media/image28.jpeg" ContentType="image/jpeg"/>
  <Override PartName="/ppt/media/image59.png" ContentType="image/png"/>
  <Override PartName="/ppt/media/image22.png" ContentType="image/png"/>
  <Override PartName="/ppt/media/image61.png" ContentType="image/png"/>
  <Override PartName="/ppt/media/image62.png" ContentType="image/png"/>
  <Override PartName="/ppt/media/image65.wmf" ContentType="image/x-wmf"/>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29.jpeg" ContentType="image/jpeg"/>
  <Override PartName="/ppt/media/image23.png" ContentType="image/png"/>
  <Override PartName="/ppt/media/image63.wmf" ContentType="image/x-wmf"/>
  <Override PartName="/ppt/media/image60.png" ContentType="image/png"/>
  <Override PartName="/ppt/media/image95.png" ContentType="image/png"/>
  <Override PartName="/ppt/media/image94.png" ContentType="image/png"/>
  <Override PartName="/ppt/media/image92.png" ContentType="image/png"/>
  <Override PartName="/ppt/media/image89.png" ContentType="image/png"/>
  <Override PartName="/ppt/media/image27.jpeg" ContentType="image/jpeg"/>
  <Override PartName="/ppt/media/image52.png" ContentType="image/png"/>
  <Override PartName="/ppt/media/image77.png" ContentType="image/png"/>
  <Override PartName="/ppt/media/image76.wmf" ContentType="image/x-wmf"/>
  <Override PartName="/ppt/media/image36.png" ContentType="image/png"/>
  <Override PartName="/ppt/media/image88.png" ContentType="image/png"/>
  <Override PartName="/ppt/media/image87.png" ContentType="image/png"/>
  <Override PartName="/ppt/media/image75.png" ContentType="image/png"/>
  <Override PartName="/ppt/media/image64.wmf" ContentType="image/x-wmf"/>
  <Override PartName="/ppt/media/image24.png" ContentType="image/png"/>
  <Override PartName="/ppt/media/image79.png" ContentType="image/png"/>
  <Override PartName="/ppt/media/image78.png" ContentType="image/png"/>
  <Override PartName="/ppt/media/image74.png" ContentType="image/png"/>
  <Override PartName="/ppt/media/image73.png" ContentType="image/png"/>
  <Override PartName="/ppt/media/image21.png" ContentType="image/png"/>
  <Override PartName="/ppt/media/image58.png" ContentType="image/png"/>
  <Override PartName="/ppt/media/image19.png" ContentType="image/png"/>
  <Override PartName="/ppt/media/image84.png" ContentType="image/png"/>
  <Override PartName="/ppt/media/image25.png" ContentType="image/png"/>
  <Override PartName="/ppt/media/image90.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93.png" ContentType="image/png"/>
  <Override PartName="/ppt/media/image43.jpeg" ContentType="image/jpeg"/>
  <Override PartName="/ppt/media/image10.png" ContentType="image/png"/>
  <Override PartName="/ppt/media/image47.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2.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GB" sz="4400" spc="-1" strike="noStrike">
                <a:latin typeface="Arial"/>
              </a:rPr>
              <a:t>Click to move the slide</a:t>
            </a:r>
            <a:endParaRPr b="0" lang="en-GB" sz="4400" spc="-1" strike="noStrike">
              <a:latin typeface="Arial"/>
            </a:endParaRPr>
          </a:p>
        </p:txBody>
      </p:sp>
      <p:sp>
        <p:nvSpPr>
          <p:cNvPr id="57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57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57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57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57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8D35730D-3428-45FE-B748-82EC94DF2389}"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www.uwyo.edu/dbmcd/molmark/lect11/lect11.html"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685800" y="1143000"/>
            <a:ext cx="5478120" cy="3078000"/>
          </a:xfrm>
          <a:prstGeom prst="rect">
            <a:avLst/>
          </a:prstGeom>
          <a:ln w="0">
            <a:noFill/>
          </a:ln>
        </p:spPr>
      </p:sp>
      <p:sp>
        <p:nvSpPr>
          <p:cNvPr id="1083"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Check </a:t>
            </a:r>
            <a:r>
              <a:rPr b="0" lang="en-US" sz="2000" spc="-1" strike="noStrike" u="sng">
                <a:solidFill>
                  <a:srgbClr val="000000"/>
                </a:solidFill>
                <a:uFillTx/>
                <a:latin typeface="Arial"/>
                <a:hlinkClick r:id="rId1"/>
              </a:rPr>
              <a:t>http://www.uwyo.edu/dbmcd/molmark/lect11/lect11.html</a:t>
            </a:r>
            <a:endParaRPr b="0" lang="en-GB" sz="2000" spc="-1" strike="noStrike">
              <a:latin typeface="Arial"/>
            </a:endParaRPr>
          </a:p>
        </p:txBody>
      </p:sp>
      <p:sp>
        <p:nvSpPr>
          <p:cNvPr id="1084" name="PlaceHolder 3"/>
          <p:cNvSpPr>
            <a:spLocks noGrp="1"/>
          </p:cNvSpPr>
          <p:nvPr>
            <p:ph type="sldNum" idx="4"/>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F2709EAF-57F4-429F-B791-B8D8D01E9FA3}"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685800" y="1143000"/>
            <a:ext cx="5480640" cy="3080520"/>
          </a:xfrm>
          <a:prstGeom prst="rect">
            <a:avLst/>
          </a:prstGeom>
          <a:ln w="0">
            <a:noFill/>
          </a:ln>
        </p:spPr>
      </p:sp>
      <p:sp>
        <p:nvSpPr>
          <p:cNvPr id="1095"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96" name="PlaceHolder 3"/>
          <p:cNvSpPr>
            <a:spLocks noGrp="1"/>
          </p:cNvSpPr>
          <p:nvPr>
            <p:ph type="sldNum" idx="8"/>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424CC8C6-BF76-4F94-9EC5-A067D0A49AE7}"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685800" y="1143000"/>
            <a:ext cx="5480640" cy="3080520"/>
          </a:xfrm>
          <a:prstGeom prst="rect">
            <a:avLst/>
          </a:prstGeom>
          <a:ln w="0">
            <a:noFill/>
          </a:ln>
        </p:spPr>
      </p:sp>
      <p:sp>
        <p:nvSpPr>
          <p:cNvPr id="1098"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99" name="PlaceHolder 3"/>
          <p:cNvSpPr>
            <a:spLocks noGrp="1"/>
          </p:cNvSpPr>
          <p:nvPr>
            <p:ph type="sldNum" idx="9"/>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E17749E0-52BF-4655-876E-5EABEE696356}"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685800" y="1143000"/>
            <a:ext cx="5480640" cy="3080520"/>
          </a:xfrm>
          <a:prstGeom prst="rect">
            <a:avLst/>
          </a:prstGeom>
          <a:ln w="0">
            <a:noFill/>
          </a:ln>
        </p:spPr>
      </p:sp>
      <p:sp>
        <p:nvSpPr>
          <p:cNvPr id="1101"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2" name="PlaceHolder 3"/>
          <p:cNvSpPr>
            <a:spLocks noGrp="1"/>
          </p:cNvSpPr>
          <p:nvPr>
            <p:ph type="sldNum" idx="10"/>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DF8DDA6D-065C-48A5-A811-83CFA7EDD6BD}"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685800" y="1143000"/>
            <a:ext cx="5480640" cy="3080520"/>
          </a:xfrm>
          <a:prstGeom prst="rect">
            <a:avLst/>
          </a:prstGeom>
          <a:ln w="0">
            <a:noFill/>
          </a:ln>
        </p:spPr>
      </p:sp>
      <p:sp>
        <p:nvSpPr>
          <p:cNvPr id="1104"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5" name="PlaceHolder 3"/>
          <p:cNvSpPr>
            <a:spLocks noGrp="1"/>
          </p:cNvSpPr>
          <p:nvPr>
            <p:ph type="sldNum" idx="11"/>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9E236BC1-8F3A-4E10-B24A-B016239BB096}"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685800" y="1143000"/>
            <a:ext cx="5480640" cy="3080520"/>
          </a:xfrm>
          <a:prstGeom prst="rect">
            <a:avLst/>
          </a:prstGeom>
          <a:ln w="0">
            <a:noFill/>
          </a:ln>
        </p:spPr>
      </p:sp>
      <p:sp>
        <p:nvSpPr>
          <p:cNvPr id="1107"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8" name="PlaceHolder 3"/>
          <p:cNvSpPr>
            <a:spLocks noGrp="1"/>
          </p:cNvSpPr>
          <p:nvPr>
            <p:ph type="sldNum" idx="12"/>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ACE95583-14CA-4EE7-8656-D9C1A1964F43}"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685800" y="1143000"/>
            <a:ext cx="5480640" cy="3080520"/>
          </a:xfrm>
          <a:prstGeom prst="rect">
            <a:avLst/>
          </a:prstGeom>
          <a:ln w="0">
            <a:noFill/>
          </a:ln>
        </p:spPr>
      </p:sp>
      <p:sp>
        <p:nvSpPr>
          <p:cNvPr id="1110"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1" name="PlaceHolder 3"/>
          <p:cNvSpPr>
            <a:spLocks noGrp="1"/>
          </p:cNvSpPr>
          <p:nvPr>
            <p:ph type="sldNum" idx="13"/>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7C07A48B-778C-41E3-8E82-A775CFF2F0B8}"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685800" y="1143000"/>
            <a:ext cx="5480640" cy="3080520"/>
          </a:xfrm>
          <a:prstGeom prst="rect">
            <a:avLst/>
          </a:prstGeom>
          <a:ln w="0">
            <a:noFill/>
          </a:ln>
        </p:spPr>
      </p:sp>
      <p:sp>
        <p:nvSpPr>
          <p:cNvPr id="1113"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4" name="PlaceHolder 3"/>
          <p:cNvSpPr>
            <a:spLocks noGrp="1"/>
          </p:cNvSpPr>
          <p:nvPr>
            <p:ph type="sldNum" idx="14"/>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D6DCAEF9-BE3C-40A5-8191-16F437A138CD}"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685800" y="1143000"/>
            <a:ext cx="5480640" cy="3080520"/>
          </a:xfrm>
          <a:prstGeom prst="rect">
            <a:avLst/>
          </a:prstGeom>
          <a:ln w="0">
            <a:noFill/>
          </a:ln>
        </p:spPr>
      </p:sp>
      <p:sp>
        <p:nvSpPr>
          <p:cNvPr id="1116"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7" name="PlaceHolder 3"/>
          <p:cNvSpPr>
            <a:spLocks noGrp="1"/>
          </p:cNvSpPr>
          <p:nvPr>
            <p:ph type="sldNum" idx="15"/>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09B8271C-7979-455B-9CA9-D9F50C66ADF8}" type="slidenum">
              <a:rPr b="0" lang="en-GB" sz="1200" spc="-1" strike="noStrike">
                <a:solidFill>
                  <a:srgbClr val="000000"/>
                </a:solidFill>
                <a:latin typeface="Calibri"/>
                <a:ea typeface="+mn-ea"/>
              </a:rPr>
              <a:t>&lt;number&gt;</a:t>
            </a:fld>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685800" y="1143000"/>
            <a:ext cx="5480640" cy="3080520"/>
          </a:xfrm>
          <a:prstGeom prst="rect">
            <a:avLst/>
          </a:prstGeom>
          <a:ln w="0">
            <a:noFill/>
          </a:ln>
        </p:spPr>
      </p:sp>
      <p:sp>
        <p:nvSpPr>
          <p:cNvPr id="1086"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87" name="PlaceHolder 3"/>
          <p:cNvSpPr>
            <a:spLocks noGrp="1"/>
          </p:cNvSpPr>
          <p:nvPr>
            <p:ph type="sldNum" idx="5"/>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723B3537-E404-4CFF-8D1C-B1C3B0691B48}"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685800" y="1143000"/>
            <a:ext cx="5480640" cy="3080520"/>
          </a:xfrm>
          <a:prstGeom prst="rect">
            <a:avLst/>
          </a:prstGeom>
          <a:ln w="0">
            <a:noFill/>
          </a:ln>
        </p:spPr>
      </p:sp>
      <p:sp>
        <p:nvSpPr>
          <p:cNvPr id="1089"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90" name="PlaceHolder 3"/>
          <p:cNvSpPr>
            <a:spLocks noGrp="1"/>
          </p:cNvSpPr>
          <p:nvPr>
            <p:ph type="sldNum" idx="6"/>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F215A967-599B-4B9F-B0B1-EEE48FB0AA4A}"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685800" y="1143000"/>
            <a:ext cx="5480640" cy="3080520"/>
          </a:xfrm>
          <a:prstGeom prst="rect">
            <a:avLst/>
          </a:prstGeom>
          <a:ln w="0">
            <a:noFill/>
          </a:ln>
        </p:spPr>
      </p:sp>
      <p:sp>
        <p:nvSpPr>
          <p:cNvPr id="1092"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93" name="PlaceHolder 3"/>
          <p:cNvSpPr>
            <a:spLocks noGrp="1"/>
          </p:cNvSpPr>
          <p:nvPr>
            <p:ph type="sldNum" idx="7"/>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6125AB04-9FA3-4163-925E-4C9B0F771A6F}" type="slidenum">
              <a:rPr b="0" lang="en-GB" sz="1200" spc="-1" strike="noStrike">
                <a:solidFill>
                  <a:srgbClr val="000000"/>
                </a:solidFill>
                <a:latin typeface="Calibri"/>
                <a:ea typeface="+mn-ea"/>
              </a:rPr>
              <a:t>60</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0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1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1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3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4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5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6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8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hoek 16"/>
          <p:cNvSpPr/>
          <p:nvPr/>
        </p:nvSpPr>
        <p:spPr>
          <a:xfrm>
            <a:off x="7913160" y="556560"/>
            <a:ext cx="4270320" cy="4108320"/>
          </a:xfrm>
          <a:prstGeom prst="rect">
            <a:avLst/>
          </a:prstGeom>
          <a:solidFill>
            <a:srgbClr val="674ea7"/>
          </a:solidFill>
          <a:ln w="25560">
            <a:noFill/>
          </a:ln>
        </p:spPr>
        <p:style>
          <a:lnRef idx="0"/>
          <a:fillRef idx="0"/>
          <a:effectRef idx="0"/>
          <a:fontRef idx="minor"/>
        </p:style>
      </p:sp>
      <p:sp>
        <p:nvSpPr>
          <p:cNvPr id="1" name="Rechthoek 17"/>
          <p:cNvSpPr/>
          <p:nvPr/>
        </p:nvSpPr>
        <p:spPr>
          <a:xfrm>
            <a:off x="0" y="3415320"/>
            <a:ext cx="11878920" cy="3434400"/>
          </a:xfrm>
          <a:prstGeom prst="rect">
            <a:avLst/>
          </a:prstGeom>
          <a:solidFill>
            <a:srgbClr val="20124d"/>
          </a:solidFill>
          <a:ln w="25560">
            <a:noFill/>
          </a:ln>
        </p:spPr>
        <p:style>
          <a:lnRef idx="0"/>
          <a:fillRef idx="0"/>
          <a:effectRef idx="0"/>
          <a:fontRef idx="minor"/>
        </p:style>
      </p:sp>
      <p:sp>
        <p:nvSpPr>
          <p:cNvPr id="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1A803C78-339D-4705-90D1-579FE1AB5E96}"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9"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370"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371"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DF934155-79BA-4A56-9297-0BDF8466DF2B}"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37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0"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411"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41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3D5CB633-DA2C-47B3-A924-B84A06AEF9A5}"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1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1"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AA57167B-0274-4BCA-9E58-028721C9BCC0}"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0"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491"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49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48ECDBB3-DCEC-4524-88CE-D615AC028252}"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1"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532"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533"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800213C2-062E-4DF2-BDE4-DD4140F6CD0B}"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5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5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Rechthoek 17"/>
          <p:cNvSpPr/>
          <p:nvPr/>
        </p:nvSpPr>
        <p:spPr>
          <a:xfrm>
            <a:off x="11747160" y="3415320"/>
            <a:ext cx="436320" cy="3434400"/>
          </a:xfrm>
          <a:prstGeom prst="rect">
            <a:avLst/>
          </a:prstGeom>
          <a:solidFill>
            <a:srgbClr val="45818e"/>
          </a:solidFill>
          <a:ln w="12600">
            <a:noFill/>
          </a:ln>
        </p:spPr>
        <p:style>
          <a:lnRef idx="0"/>
          <a:fillRef idx="0"/>
          <a:effectRef idx="0"/>
          <a:fontRef idx="minor"/>
        </p:style>
      </p:sp>
      <p:sp>
        <p:nvSpPr>
          <p:cNvPr id="42" name="Rechthoek 15"/>
          <p:cNvSpPr/>
          <p:nvPr/>
        </p:nvSpPr>
        <p:spPr>
          <a:xfrm>
            <a:off x="11747160" y="0"/>
            <a:ext cx="441000" cy="3417840"/>
          </a:xfrm>
          <a:prstGeom prst="rect">
            <a:avLst/>
          </a:prstGeom>
          <a:solidFill>
            <a:srgbClr val="674ea7"/>
          </a:solidFill>
          <a:ln w="25560">
            <a:noFill/>
          </a:ln>
        </p:spPr>
        <p:style>
          <a:lnRef idx="0"/>
          <a:fillRef idx="0"/>
          <a:effectRef idx="0"/>
          <a:fontRef idx="minor"/>
        </p:style>
      </p:sp>
      <p:sp>
        <p:nvSpPr>
          <p:cNvPr id="43" name=""/>
          <p:cNvSpPr/>
          <p:nvPr/>
        </p:nvSpPr>
        <p:spPr>
          <a:xfrm>
            <a:off x="5040000" y="-3132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468D3AAD-A06D-4728-9A17-81992124E4ED}"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83"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84"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14812E40-B52C-4679-AB0B-8A7EC999541C}"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124"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125"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22E8895C-C797-4862-8003-7D7047D445C8}"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165"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166"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394E89AF-BCDE-45D3-8D40-C4174BEB52B2}"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6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06"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07"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DAE9F3C7-ABBB-40E1-88A1-7CBB24FE7E1D}"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0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47"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48"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10EA2785-9A02-492C-9CFB-9C33F091317C}"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88"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89" name=""/>
          <p:cNvSpPr/>
          <p:nvPr/>
        </p:nvSpPr>
        <p:spPr>
          <a:xfrm>
            <a:off x="4935600" y="-30960"/>
            <a:ext cx="136332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74F9E231-702D-4BCB-91A1-10127EC77381}"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9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8"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329"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330"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2388FAB8-D597-4F9A-A0CF-57F4606F579C}"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33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6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7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85.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slideLayout" Target="../slideLayouts/slideLayout12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oi.org/10.1111/mec.15989"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85.xml"/>
</Relationships>
</file>

<file path=ppt/slides/_rels/slide3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3.wmf"/><Relationship Id="rId2" Type="http://schemas.openxmlformats.org/officeDocument/2006/relationships/image" Target="../media/image64.wmf"/><Relationship Id="rId3" Type="http://schemas.openxmlformats.org/officeDocument/2006/relationships/image" Target="../media/image65.wmf"/><Relationship Id="rId4"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hyperlink" Target="https://github.com/CshlSiepelLab/arg-selection" TargetMode="External"/><Relationship Id="rId4" Type="http://schemas.openxmlformats.org/officeDocument/2006/relationships/slideLayout" Target="../slideLayouts/slideLayout85.xml"/>
</Relationships>
</file>

<file path=ppt/slides/_rels/slide4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76.wmf"/><Relationship Id="rId2" Type="http://schemas.openxmlformats.org/officeDocument/2006/relationships/slideLayout" Target="../slideLayouts/slideLayout85.xml"/>
</Relationships>
</file>

<file path=ppt/slides/_rels/slide4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97.xml"/>
</Relationships>
</file>

<file path=ppt/slides/_rels/slide4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97.xml"/>
</Relationships>
</file>

<file path=ppt/slides/_rels/slide4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97.xml"/>
</Relationships>
</file>

<file path=ppt/slides/_rels/slide5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97.xml"/>
</Relationships>
</file>

<file path=ppt/slides/_rels/slide5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85.xml"/>
</Relationships>
</file>

<file path=ppt/slides/_rels/slide53.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45.xml"/>
</Relationships>
</file>

<file path=ppt/slides/_rels/slide5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4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7.xml.rels><?xml version="1.0" encoding="UTF-8"?>
<Relationships xmlns="http://schemas.openxmlformats.org/package/2006/relationships"><Relationship Id="rId1" Type="http://schemas.openxmlformats.org/officeDocument/2006/relationships/hyperlink" Target="https://doi.org/10.1093/molbev/msz008" TargetMode="External"/><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49.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513360" y="4119120"/>
            <a:ext cx="6836040" cy="1032120"/>
          </a:xfrm>
          <a:prstGeom prst="rect">
            <a:avLst/>
          </a:prstGeom>
          <a:noFill/>
          <a:ln w="0">
            <a:noFill/>
          </a:ln>
        </p:spPr>
        <p:txBody>
          <a:bodyPr lIns="90000" rIns="90000" tIns="45000" bIns="45000" anchor="t">
            <a:noAutofit/>
          </a:bodyPr>
          <a:p>
            <a:pPr>
              <a:lnSpc>
                <a:spcPts val="4501"/>
              </a:lnSpc>
              <a:buNone/>
            </a:pPr>
            <a:r>
              <a:rPr b="0" lang="en-GB" sz="4400" spc="7" strike="noStrike">
                <a:solidFill>
                  <a:srgbClr val="ffffff"/>
                </a:solidFill>
                <a:latin typeface="Calibri bold"/>
                <a:ea typeface="Aero Bold"/>
              </a:rPr>
              <a:t>Genome scans</a:t>
            </a:r>
            <a:endParaRPr b="0" lang="en-GB" sz="4400" spc="-1" strike="noStrike">
              <a:latin typeface="Arial"/>
            </a:endParaRPr>
          </a:p>
        </p:txBody>
      </p:sp>
      <p:sp>
        <p:nvSpPr>
          <p:cNvPr id="579" name="PlaceHolder 2"/>
          <p:cNvSpPr>
            <a:spLocks noGrp="1"/>
          </p:cNvSpPr>
          <p:nvPr>
            <p:ph/>
          </p:nvPr>
        </p:nvSpPr>
        <p:spPr>
          <a:xfrm>
            <a:off x="513360" y="6012360"/>
            <a:ext cx="6409800" cy="37008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GB" sz="2000" spc="-1" strike="noStrike">
                <a:solidFill>
                  <a:srgbClr val="ffffff"/>
                </a:solidFill>
                <a:latin typeface="Calibri Light"/>
                <a:ea typeface="Aero Light"/>
              </a:rPr>
              <a:t>Physalia course</a:t>
            </a:r>
            <a:endParaRPr b="0" lang="en-GB" sz="2000" spc="-1" strike="noStrike">
              <a:latin typeface="Arial"/>
            </a:endParaRPr>
          </a:p>
          <a:p>
            <a:pPr>
              <a:lnSpc>
                <a:spcPct val="90000"/>
              </a:lnSpc>
              <a:spcBef>
                <a:spcPts val="1001"/>
              </a:spcBef>
              <a:buNone/>
              <a:tabLst>
                <a:tab algn="l" pos="0"/>
              </a:tabLst>
            </a:pPr>
            <a:r>
              <a:rPr b="0" lang="en-GB" sz="2000" spc="-1" strike="noStrike">
                <a:solidFill>
                  <a:srgbClr val="ffffff"/>
                </a:solidFill>
                <a:latin typeface="Calibri Light"/>
                <a:ea typeface="Aero Light"/>
              </a:rPr>
              <a:t>Yann Bourgeois, Thibault Leroy</a:t>
            </a:r>
            <a:endParaRPr b="0" lang="en-GB" sz="2000" spc="-1" strike="noStrike">
              <a:latin typeface="Arial"/>
            </a:endParaRPr>
          </a:p>
        </p:txBody>
      </p:sp>
      <p:sp>
        <p:nvSpPr>
          <p:cNvPr id="580" name="PlaceHolder 3"/>
          <p:cNvSpPr>
            <a:spLocks noGrp="1"/>
          </p:cNvSpPr>
          <p:nvPr>
            <p:ph type="subTitle"/>
          </p:nvPr>
        </p:nvSpPr>
        <p:spPr>
          <a:xfrm>
            <a:off x="525960" y="5299560"/>
            <a:ext cx="6396840" cy="343440"/>
          </a:xfrm>
          <a:prstGeom prst="rect">
            <a:avLst/>
          </a:prstGeom>
          <a:noFill/>
          <a:ln w="0">
            <a:noFill/>
          </a:ln>
        </p:spPr>
        <p:txBody>
          <a:bodyPr lIns="90000" rIns="90000" tIns="45000" bIns="45000" anchor="t">
            <a:noAutofit/>
          </a:bodyPr>
          <a:p>
            <a:pPr>
              <a:lnSpc>
                <a:spcPct val="100000"/>
              </a:lnSpc>
              <a:buNone/>
              <a:tabLst>
                <a:tab algn="l" pos="0"/>
              </a:tabLst>
            </a:pPr>
            <a:r>
              <a:rPr b="1" lang="en-US" sz="2000" spc="-1" strike="noStrike">
                <a:solidFill>
                  <a:srgbClr val="ffffff"/>
                </a:solidFill>
                <a:latin typeface="Calibri"/>
                <a:ea typeface="Aero Light"/>
              </a:rPr>
              <a:t>29/05/2025</a:t>
            </a:r>
            <a:endParaRPr b="0" lang="en-GB" sz="2000" spc="-1" strike="noStrike">
              <a:latin typeface="Arial"/>
            </a:endParaRPr>
          </a:p>
        </p:txBody>
      </p:sp>
      <p:sp>
        <p:nvSpPr>
          <p:cNvPr id="581" name=""/>
          <p:cNvSpPr/>
          <p:nvPr/>
        </p:nvSpPr>
        <p:spPr>
          <a:xfrm>
            <a:off x="179640" y="360000"/>
            <a:ext cx="5932080" cy="2152080"/>
          </a:xfrm>
          <a:prstGeom prst="rect">
            <a:avLst/>
          </a:prstGeom>
          <a:solidFill>
            <a:srgbClr val="ffffff"/>
          </a:solidFill>
          <a:ln w="0">
            <a:solidFill>
              <a:srgbClr val="ffffff"/>
            </a:solidFill>
          </a:ln>
        </p:spPr>
        <p:style>
          <a:lnRef idx="0"/>
          <a:fillRef idx="0"/>
          <a:effectRef idx="0"/>
          <a:fontRef idx="minor"/>
        </p:style>
      </p:sp>
      <p:pic>
        <p:nvPicPr>
          <p:cNvPr id="582" name="" descr=""/>
          <p:cNvPicPr/>
          <p:nvPr/>
        </p:nvPicPr>
        <p:blipFill>
          <a:blip r:embed="rId1"/>
          <a:stretch/>
        </p:blipFill>
        <p:spPr>
          <a:xfrm>
            <a:off x="427320" y="0"/>
            <a:ext cx="6004440" cy="3376080"/>
          </a:xfrm>
          <a:prstGeom prst="rect">
            <a:avLst/>
          </a:prstGeom>
          <a:ln w="0">
            <a:noFill/>
          </a:ln>
        </p:spPr>
      </p:pic>
      <p:pic>
        <p:nvPicPr>
          <p:cNvPr id="583" name="" descr=""/>
          <p:cNvPicPr/>
          <p:nvPr/>
        </p:nvPicPr>
        <p:blipFill>
          <a:blip r:embed="rId2"/>
          <a:srcRect l="4327" t="-186" r="0" b="39594"/>
          <a:stretch/>
        </p:blipFill>
        <p:spPr>
          <a:xfrm>
            <a:off x="6875640" y="2555280"/>
            <a:ext cx="4670280" cy="3827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Always check your p-value distribution (not just for GWAS)</a:t>
            </a:r>
            <a:endParaRPr b="0" lang="en-GB" sz="4400" spc="-1" strike="noStrike">
              <a:latin typeface="Arial"/>
            </a:endParaRPr>
          </a:p>
        </p:txBody>
      </p:sp>
      <p:pic>
        <p:nvPicPr>
          <p:cNvPr id="691" name="" descr=""/>
          <p:cNvPicPr/>
          <p:nvPr/>
        </p:nvPicPr>
        <p:blipFill>
          <a:blip r:embed="rId1"/>
          <a:stretch/>
        </p:blipFill>
        <p:spPr>
          <a:xfrm>
            <a:off x="360000" y="1800000"/>
            <a:ext cx="5595480" cy="4759560"/>
          </a:xfrm>
          <a:prstGeom prst="rect">
            <a:avLst/>
          </a:prstGeom>
          <a:ln w="0">
            <a:noFill/>
          </a:ln>
        </p:spPr>
      </p:pic>
      <p:pic>
        <p:nvPicPr>
          <p:cNvPr id="692" name="" descr=""/>
          <p:cNvPicPr/>
          <p:nvPr/>
        </p:nvPicPr>
        <p:blipFill>
          <a:blip r:embed="rId2"/>
          <a:stretch/>
        </p:blipFill>
        <p:spPr>
          <a:xfrm>
            <a:off x="6300000" y="1620000"/>
            <a:ext cx="5158440" cy="5158440"/>
          </a:xfrm>
          <a:prstGeom prst="rect">
            <a:avLst/>
          </a:prstGeom>
          <a:ln w="0">
            <a:noFill/>
          </a:ln>
        </p:spPr>
      </p:pic>
      <p:sp>
        <p:nvSpPr>
          <p:cNvPr id="69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Always check your p-value distribution (not just for GWAS)</a:t>
            </a:r>
            <a:endParaRPr b="0" lang="en-GB" sz="4400" spc="-1" strike="noStrike">
              <a:latin typeface="Arial"/>
            </a:endParaRPr>
          </a:p>
        </p:txBody>
      </p:sp>
      <p:pic>
        <p:nvPicPr>
          <p:cNvPr id="695" name="" descr=""/>
          <p:cNvPicPr/>
          <p:nvPr/>
        </p:nvPicPr>
        <p:blipFill>
          <a:blip r:embed="rId1"/>
          <a:stretch/>
        </p:blipFill>
        <p:spPr>
          <a:xfrm>
            <a:off x="360000" y="1800000"/>
            <a:ext cx="5595480" cy="4759560"/>
          </a:xfrm>
          <a:prstGeom prst="rect">
            <a:avLst/>
          </a:prstGeom>
          <a:ln w="0">
            <a:noFill/>
          </a:ln>
        </p:spPr>
      </p:pic>
      <p:sp>
        <p:nvSpPr>
          <p:cNvPr id="696" name=""/>
          <p:cNvSpPr/>
          <p:nvPr/>
        </p:nvSpPr>
        <p:spPr>
          <a:xfrm>
            <a:off x="5913360" y="2201760"/>
            <a:ext cx="5784840" cy="3927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You can apply a ‘brutal’ correction for multiple testing</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Bonferroni correction: multiply your </a:t>
            </a:r>
            <a:r>
              <a:rPr b="0" i="1" lang="en-GB" sz="1800" spc="-1" strike="noStrike">
                <a:solidFill>
                  <a:srgbClr val="000000"/>
                </a:solidFill>
                <a:latin typeface="Arial"/>
                <a:ea typeface="DejaVu Sans"/>
              </a:rPr>
              <a:t>p</a:t>
            </a:r>
            <a:r>
              <a:rPr b="0" lang="en-GB" sz="1800" spc="-1" strike="noStrike">
                <a:solidFill>
                  <a:srgbClr val="000000"/>
                </a:solidFill>
                <a:latin typeface="Arial"/>
                <a:ea typeface="DejaVu Sans"/>
              </a:rPr>
              <a:t>-value by the number of tests</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More subtle methods: </a:t>
            </a:r>
            <a:r>
              <a:rPr b="0" i="1" lang="en-GB" sz="1800" spc="-1" strike="noStrike">
                <a:solidFill>
                  <a:srgbClr val="000000"/>
                </a:solidFill>
                <a:latin typeface="Arial"/>
                <a:ea typeface="DejaVu Sans"/>
              </a:rPr>
              <a:t>q</a:t>
            </a:r>
            <a:r>
              <a:rPr b="0" lang="en-GB" sz="1800" spc="-1" strike="noStrike">
                <a:solidFill>
                  <a:srgbClr val="000000"/>
                </a:solidFill>
                <a:latin typeface="Arial"/>
                <a:ea typeface="DejaVu Sans"/>
              </a:rPr>
              <a:t>-value, the proportion of false positives for that particular p-value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Local False Discovery Rate (FDR): the probability that H0 is actually true given this particular p-value.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In R package qvalue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Requires the distribution of p-values to be uniform.</a:t>
            </a:r>
            <a:endParaRPr b="0" lang="en-GB" sz="1800" spc="-1" strike="noStrike">
              <a:latin typeface="Arial"/>
            </a:endParaRPr>
          </a:p>
          <a:p>
            <a:pPr>
              <a:lnSpc>
                <a:spcPct val="100000"/>
              </a:lnSpc>
              <a:buNone/>
            </a:pPr>
            <a:endParaRPr b="0" lang="en-GB" sz="1800" spc="-1" strike="noStrike">
              <a:latin typeface="Arial"/>
            </a:endParaRPr>
          </a:p>
        </p:txBody>
      </p:sp>
      <p:sp>
        <p:nvSpPr>
          <p:cNvPr id="697" name=""/>
          <p:cNvSpPr/>
          <p:nvPr/>
        </p:nvSpPr>
        <p:spPr>
          <a:xfrm>
            <a:off x="7195680" y="6480000"/>
            <a:ext cx="4502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https://doi.org/doi:10.18129/B9.bioc.qvalue</a:t>
            </a:r>
            <a:endParaRPr b="0" lang="en-GB" sz="1800" spc="-1" strike="noStrike">
              <a:latin typeface="Arial"/>
            </a:endParaRPr>
          </a:p>
        </p:txBody>
      </p:sp>
      <p:sp>
        <p:nvSpPr>
          <p:cNvPr id="69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Correcting for p-value inflation</a:t>
            </a:r>
            <a:endParaRPr b="0" lang="en-GB" sz="4400" spc="-1" strike="noStrike">
              <a:latin typeface="Arial"/>
            </a:endParaRPr>
          </a:p>
        </p:txBody>
      </p:sp>
      <p:sp>
        <p:nvSpPr>
          <p:cNvPr id="700" name="PlaceHolder 20"/>
          <p:cNvSpPr/>
          <p:nvPr/>
        </p:nvSpPr>
        <p:spPr>
          <a:xfrm>
            <a:off x="6048000" y="1611360"/>
            <a:ext cx="5575320" cy="32439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The expectation is one drawn assuming a </a:t>
            </a:r>
            <a:r>
              <a:rPr b="0" lang="en-GB" sz="2400" spc="-1" strike="noStrike">
                <a:solidFill>
                  <a:srgbClr val="343434"/>
                </a:solidFill>
                <a:latin typeface="Times New Roman"/>
                <a:ea typeface="Times New Roman"/>
              </a:rPr>
              <a:t>χ</a:t>
            </a:r>
            <a:r>
              <a:rPr b="0" lang="en-GB" sz="2400" spc="-1" strike="noStrike" baseline="33000">
                <a:solidFill>
                  <a:srgbClr val="343434"/>
                </a:solidFill>
                <a:latin typeface="Calibri"/>
                <a:ea typeface="Times New Roman"/>
              </a:rPr>
              <a:t>2</a:t>
            </a:r>
            <a:r>
              <a:rPr b="0" lang="en-GB" sz="2400" spc="-1" strike="noStrike">
                <a:solidFill>
                  <a:srgbClr val="343434"/>
                </a:solidFill>
                <a:latin typeface="Calibri"/>
                <a:ea typeface="Times New Roman"/>
              </a:rPr>
              <a:t> distribution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Times New Roman"/>
              </a:rPr>
              <a:t>The ratio between observed and expected </a:t>
            </a:r>
            <a:r>
              <a:rPr b="0" lang="en-GB" sz="2400" spc="-1" strike="noStrike">
                <a:solidFill>
                  <a:srgbClr val="343434"/>
                </a:solidFill>
                <a:latin typeface="Times New Roman"/>
                <a:ea typeface="Times New Roman"/>
              </a:rPr>
              <a:t>χ</a:t>
            </a:r>
            <a:r>
              <a:rPr b="0" lang="en-GB" sz="2400" spc="-1" strike="noStrike" baseline="33000">
                <a:solidFill>
                  <a:srgbClr val="343434"/>
                </a:solidFill>
                <a:latin typeface="Calibri"/>
                <a:ea typeface="Times New Roman"/>
              </a:rPr>
              <a:t>2</a:t>
            </a:r>
            <a:r>
              <a:rPr b="0" lang="en-GB" sz="2400" spc="-1" strike="noStrike">
                <a:solidFill>
                  <a:srgbClr val="343434"/>
                </a:solidFill>
                <a:latin typeface="Calibri"/>
                <a:ea typeface="Times New Roman"/>
              </a:rPr>
              <a:t> values gives you a correction factor, called </a:t>
            </a:r>
            <a:r>
              <a:rPr b="0" lang="en-GB" sz="2400" spc="-1" strike="noStrike">
                <a:solidFill>
                  <a:srgbClr val="343434"/>
                </a:solidFill>
                <a:latin typeface="Times New Roman"/>
                <a:ea typeface="Times New Roman"/>
              </a:rPr>
              <a:t>λ</a:t>
            </a:r>
            <a:r>
              <a:rPr b="0" lang="en-GB" sz="2400" spc="-1" strike="noStrike">
                <a:solidFill>
                  <a:srgbClr val="343434"/>
                </a:solidFill>
                <a:latin typeface="Calibri"/>
                <a:ea typeface="Times New Roman"/>
              </a:rPr>
              <a: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Times New Roman"/>
              </a:rPr>
              <a:t>Genomic control</a:t>
            </a:r>
            <a:endParaRPr b="0" lang="en-GB" sz="2400" spc="-1" strike="noStrike">
              <a:latin typeface="Arial"/>
            </a:endParaRPr>
          </a:p>
        </p:txBody>
      </p:sp>
      <p:pic>
        <p:nvPicPr>
          <p:cNvPr id="701" name="" descr=""/>
          <p:cNvPicPr/>
          <p:nvPr/>
        </p:nvPicPr>
        <p:blipFill>
          <a:blip r:embed="rId1"/>
          <a:stretch/>
        </p:blipFill>
        <p:spPr>
          <a:xfrm>
            <a:off x="45360" y="1692720"/>
            <a:ext cx="6073200" cy="4999680"/>
          </a:xfrm>
          <a:prstGeom prst="rect">
            <a:avLst/>
          </a:prstGeom>
          <a:ln w="0">
            <a:noFill/>
          </a:ln>
        </p:spPr>
      </p:pic>
      <p:sp>
        <p:nvSpPr>
          <p:cNvPr id="702" name=""/>
          <p:cNvSpPr/>
          <p:nvPr/>
        </p:nvSpPr>
        <p:spPr>
          <a:xfrm>
            <a:off x="4140000" y="3526920"/>
            <a:ext cx="360" cy="720000"/>
          </a:xfrm>
          <a:prstGeom prst="line">
            <a:avLst/>
          </a:prstGeom>
          <a:ln w="38160">
            <a:solidFill>
              <a:srgbClr val="ff0000"/>
            </a:solidFill>
            <a:round/>
            <a:tailEnd len="med" type="triangle" w="med"/>
          </a:ln>
        </p:spPr>
        <p:style>
          <a:lnRef idx="0"/>
          <a:fillRef idx="0"/>
          <a:effectRef idx="0"/>
          <a:fontRef idx="minor"/>
        </p:style>
      </p:sp>
      <p:sp>
        <p:nvSpPr>
          <p:cNvPr id="70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Always check your p-value distribution (not just for GWAS)</a:t>
            </a:r>
            <a:endParaRPr b="0" lang="en-GB" sz="4400" spc="-1" strike="noStrike">
              <a:latin typeface="Arial"/>
            </a:endParaRPr>
          </a:p>
        </p:txBody>
      </p:sp>
      <p:pic>
        <p:nvPicPr>
          <p:cNvPr id="705" name="" descr=""/>
          <p:cNvPicPr/>
          <p:nvPr/>
        </p:nvPicPr>
        <p:blipFill>
          <a:blip r:embed="rId1"/>
          <a:srcRect l="13773" t="48169" r="0" b="0"/>
          <a:stretch/>
        </p:blipFill>
        <p:spPr>
          <a:xfrm>
            <a:off x="1620000" y="1692720"/>
            <a:ext cx="7597800" cy="4898160"/>
          </a:xfrm>
          <a:prstGeom prst="rect">
            <a:avLst/>
          </a:prstGeom>
          <a:ln w="0">
            <a:noFill/>
          </a:ln>
        </p:spPr>
      </p:pic>
      <p:sp>
        <p:nvSpPr>
          <p:cNvPr id="70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 few GWAS models</a:t>
            </a:r>
            <a:endParaRPr b="0" lang="en-GB" sz="4400" spc="-1" strike="noStrike">
              <a:latin typeface="Arial"/>
            </a:endParaRPr>
          </a:p>
        </p:txBody>
      </p:sp>
      <p:pic>
        <p:nvPicPr>
          <p:cNvPr id="708" name="" descr=""/>
          <p:cNvPicPr/>
          <p:nvPr/>
        </p:nvPicPr>
        <p:blipFill>
          <a:blip r:embed="rId1"/>
          <a:stretch/>
        </p:blipFill>
        <p:spPr>
          <a:xfrm>
            <a:off x="4140000" y="1260000"/>
            <a:ext cx="5294880" cy="5250960"/>
          </a:xfrm>
          <a:prstGeom prst="rect">
            <a:avLst/>
          </a:prstGeom>
          <a:ln w="0">
            <a:noFill/>
          </a:ln>
        </p:spPr>
      </p:pic>
      <p:pic>
        <p:nvPicPr>
          <p:cNvPr id="709" name="" descr=""/>
          <p:cNvPicPr/>
          <p:nvPr/>
        </p:nvPicPr>
        <p:blipFill>
          <a:blip r:embed="rId2"/>
          <a:stretch/>
        </p:blipFill>
        <p:spPr>
          <a:xfrm>
            <a:off x="0" y="5612760"/>
            <a:ext cx="1244880" cy="1244880"/>
          </a:xfrm>
          <a:prstGeom prst="rect">
            <a:avLst/>
          </a:prstGeom>
          <a:ln w="0">
            <a:noFill/>
          </a:ln>
        </p:spPr>
      </p:pic>
      <p:sp>
        <p:nvSpPr>
          <p:cNvPr id="710"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1" name="" descr=""/>
          <p:cNvPicPr/>
          <p:nvPr/>
        </p:nvPicPr>
        <p:blipFill>
          <a:blip r:embed="rId1"/>
          <a:srcRect l="0" t="0" r="20670" b="0"/>
          <a:stretch/>
        </p:blipFill>
        <p:spPr>
          <a:xfrm>
            <a:off x="540000" y="131040"/>
            <a:ext cx="3599640" cy="6622560"/>
          </a:xfrm>
          <a:prstGeom prst="rect">
            <a:avLst/>
          </a:prstGeom>
          <a:ln w="0">
            <a:noFill/>
          </a:ln>
        </p:spPr>
      </p:pic>
      <p:pic>
        <p:nvPicPr>
          <p:cNvPr id="712" name="" descr=""/>
          <p:cNvPicPr/>
          <p:nvPr/>
        </p:nvPicPr>
        <p:blipFill>
          <a:blip r:embed="rId2"/>
          <a:srcRect l="79283" t="0" r="0" b="0"/>
          <a:stretch/>
        </p:blipFill>
        <p:spPr>
          <a:xfrm rot="5400000">
            <a:off x="6867000" y="-2055600"/>
            <a:ext cx="797400" cy="5628600"/>
          </a:xfrm>
          <a:prstGeom prst="rect">
            <a:avLst/>
          </a:prstGeom>
          <a:ln w="0">
            <a:noFill/>
          </a:ln>
        </p:spPr>
      </p:pic>
      <p:pic>
        <p:nvPicPr>
          <p:cNvPr id="713" name="" descr=""/>
          <p:cNvPicPr/>
          <p:nvPr/>
        </p:nvPicPr>
        <p:blipFill>
          <a:blip r:embed="rId3"/>
          <a:stretch/>
        </p:blipFill>
        <p:spPr>
          <a:xfrm>
            <a:off x="4680000" y="1080000"/>
            <a:ext cx="5759640" cy="3468600"/>
          </a:xfrm>
          <a:prstGeom prst="rect">
            <a:avLst/>
          </a:prstGeom>
          <a:ln w="0">
            <a:noFill/>
          </a:ln>
        </p:spPr>
      </p:pic>
      <p:pic>
        <p:nvPicPr>
          <p:cNvPr id="714" name="" descr=""/>
          <p:cNvPicPr/>
          <p:nvPr/>
        </p:nvPicPr>
        <p:blipFill>
          <a:blip r:embed="rId4"/>
          <a:stretch/>
        </p:blipFill>
        <p:spPr>
          <a:xfrm>
            <a:off x="5220000" y="4764600"/>
            <a:ext cx="4621680" cy="1895040"/>
          </a:xfrm>
          <a:prstGeom prst="rect">
            <a:avLst/>
          </a:prstGeom>
          <a:ln w="0">
            <a:noFill/>
          </a:ln>
        </p:spPr>
      </p:pic>
      <p:sp>
        <p:nvSpPr>
          <p:cNvPr id="715"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6" name="" descr=""/>
          <p:cNvPicPr/>
          <p:nvPr/>
        </p:nvPicPr>
        <p:blipFill>
          <a:blip r:embed="rId1"/>
          <a:stretch/>
        </p:blipFill>
        <p:spPr>
          <a:xfrm>
            <a:off x="1425960" y="180000"/>
            <a:ext cx="9013680" cy="6670800"/>
          </a:xfrm>
          <a:prstGeom prst="rect">
            <a:avLst/>
          </a:prstGeom>
          <a:ln w="0">
            <a:noFill/>
          </a:ln>
        </p:spPr>
      </p:pic>
      <p:sp>
        <p:nvSpPr>
          <p:cNvPr id="717"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4"/>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Back to quantitative genetics</a:t>
            </a:r>
            <a:endParaRPr b="0" lang="en-GB" sz="4400" spc="-1" strike="noStrike">
              <a:latin typeface="Arial"/>
            </a:endParaRPr>
          </a:p>
        </p:txBody>
      </p:sp>
      <p:sp>
        <p:nvSpPr>
          <p:cNvPr id="719" name="PlaceHolder 5"/>
          <p:cNvSpPr/>
          <p:nvPr/>
        </p:nvSpPr>
        <p:spPr>
          <a:xfrm>
            <a:off x="492120" y="1708200"/>
            <a:ext cx="346608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Polygenic inheritance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Refers to quantitative characteristics controlled by cumulative effects of many genes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Each locus still follows Mendel’s rules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influenced by environmental factors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Kind of works, and simplifies things...</a:t>
            </a:r>
            <a:endParaRPr b="0" lang="en-GB" sz="2400" spc="-1" strike="noStrike">
              <a:latin typeface="Arial"/>
            </a:endParaRPr>
          </a:p>
          <a:p>
            <a:pPr>
              <a:lnSpc>
                <a:spcPct val="90000"/>
              </a:lnSpc>
              <a:spcBef>
                <a:spcPts val="1001"/>
              </a:spcBef>
              <a:buNone/>
            </a:pPr>
            <a:endParaRPr b="0" lang="en-GB" sz="1800" spc="-1" strike="noStrike">
              <a:latin typeface="Arial"/>
            </a:endParaRPr>
          </a:p>
          <a:p>
            <a:pPr>
              <a:lnSpc>
                <a:spcPct val="90000"/>
              </a:lnSpc>
              <a:spcBef>
                <a:spcPts val="1001"/>
              </a:spcBef>
              <a:buNone/>
            </a:pPr>
            <a:r>
              <a:rPr b="0" lang="en-GB" sz="2400" spc="-1" strike="noStrike">
                <a:solidFill>
                  <a:srgbClr val="343434"/>
                </a:solidFill>
                <a:latin typeface="Calibri"/>
                <a:ea typeface="DejaVu Sans"/>
              </a:rPr>
              <a:t> </a:t>
            </a:r>
            <a:endParaRPr b="0" lang="en-GB" sz="2400" spc="-1" strike="noStrike">
              <a:latin typeface="Arial"/>
            </a:endParaRPr>
          </a:p>
        </p:txBody>
      </p:sp>
      <p:pic>
        <p:nvPicPr>
          <p:cNvPr id="720" name="Picture 10" descr=""/>
          <p:cNvPicPr/>
          <p:nvPr/>
        </p:nvPicPr>
        <p:blipFill>
          <a:blip r:embed="rId1"/>
          <a:stretch/>
        </p:blipFill>
        <p:spPr>
          <a:xfrm>
            <a:off x="3896640" y="1482120"/>
            <a:ext cx="7801560" cy="5176440"/>
          </a:xfrm>
          <a:prstGeom prst="rect">
            <a:avLst/>
          </a:prstGeom>
          <a:ln w="0">
            <a:noFill/>
          </a:ln>
        </p:spPr>
      </p:pic>
      <p:sp>
        <p:nvSpPr>
          <p:cNvPr id="72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2" name="Picture 11" descr=""/>
          <p:cNvPicPr/>
          <p:nvPr/>
        </p:nvPicPr>
        <p:blipFill>
          <a:blip r:embed="rId1"/>
          <a:srcRect l="0" t="0" r="0" b="6199"/>
          <a:stretch/>
        </p:blipFill>
        <p:spPr>
          <a:xfrm>
            <a:off x="1364040" y="1891080"/>
            <a:ext cx="3067920" cy="2877480"/>
          </a:xfrm>
          <a:prstGeom prst="rect">
            <a:avLst/>
          </a:prstGeom>
          <a:ln w="0">
            <a:noFill/>
          </a:ln>
        </p:spPr>
      </p:pic>
      <p:pic>
        <p:nvPicPr>
          <p:cNvPr id="723" name="Picture 12" descr=""/>
          <p:cNvPicPr/>
          <p:nvPr/>
        </p:nvPicPr>
        <p:blipFill>
          <a:blip r:embed="rId2"/>
          <a:srcRect l="0" t="0" r="0" b="6199"/>
          <a:stretch/>
        </p:blipFill>
        <p:spPr>
          <a:xfrm>
            <a:off x="7437960" y="1891080"/>
            <a:ext cx="3067920" cy="2877480"/>
          </a:xfrm>
          <a:prstGeom prst="rect">
            <a:avLst/>
          </a:prstGeom>
          <a:ln w="0">
            <a:noFill/>
          </a:ln>
        </p:spPr>
      </p:pic>
      <p:grpSp>
        <p:nvGrpSpPr>
          <p:cNvPr id="724" name="Group 5"/>
          <p:cNvGrpSpPr/>
          <p:nvPr/>
        </p:nvGrpSpPr>
        <p:grpSpPr>
          <a:xfrm>
            <a:off x="4359960" y="1891080"/>
            <a:ext cx="3067920" cy="2895120"/>
            <a:chOff x="4359960" y="1891080"/>
            <a:chExt cx="3067920" cy="2895120"/>
          </a:xfrm>
        </p:grpSpPr>
        <p:pic>
          <p:nvPicPr>
            <p:cNvPr id="725" name="Picture 13" descr=""/>
            <p:cNvPicPr/>
            <p:nvPr/>
          </p:nvPicPr>
          <p:blipFill>
            <a:blip r:embed="rId3"/>
            <a:srcRect l="0" t="0" r="0" b="6218"/>
            <a:stretch/>
          </p:blipFill>
          <p:spPr>
            <a:xfrm>
              <a:off x="4359960" y="1891080"/>
              <a:ext cx="3067920" cy="2877120"/>
            </a:xfrm>
            <a:prstGeom prst="rect">
              <a:avLst/>
            </a:prstGeom>
            <a:ln w="0">
              <a:noFill/>
            </a:ln>
          </p:spPr>
        </p:pic>
        <p:pic>
          <p:nvPicPr>
            <p:cNvPr id="726" name="Picture 14" descr=""/>
            <p:cNvPicPr/>
            <p:nvPr/>
          </p:nvPicPr>
          <p:blipFill>
            <a:blip r:embed="rId4"/>
            <a:stretch/>
          </p:blipFill>
          <p:spPr>
            <a:xfrm>
              <a:off x="4995360" y="4556160"/>
              <a:ext cx="108720" cy="230040"/>
            </a:xfrm>
            <a:prstGeom prst="rect">
              <a:avLst/>
            </a:prstGeom>
            <a:ln w="0">
              <a:noFill/>
            </a:ln>
          </p:spPr>
        </p:pic>
      </p:grpSp>
      <p:sp>
        <p:nvSpPr>
          <p:cNvPr id="727" name="Content Placeholder 2"/>
          <p:cNvSpPr/>
          <p:nvPr/>
        </p:nvSpPr>
        <p:spPr>
          <a:xfrm>
            <a:off x="483840" y="5148360"/>
            <a:ext cx="11347920" cy="1675800"/>
          </a:xfrm>
          <a:prstGeom prst="rect">
            <a:avLst/>
          </a:prstGeom>
          <a:solidFill>
            <a:schemeClr val="bg1"/>
          </a:solidFill>
          <a:ln w="0">
            <a:noFill/>
          </a:ln>
        </p:spPr>
        <p:style>
          <a:lnRef idx="0"/>
          <a:fillRef idx="0"/>
          <a:effectRef idx="0"/>
          <a:fontRef idx="minor"/>
        </p:style>
        <p:txBody>
          <a:bodyPr lIns="90000" rIns="90000" tIns="45000" bIns="45000" anchor="t">
            <a:noAutofit/>
          </a:bodyPr>
          <a:p>
            <a:pPr marL="343080" indent="-343080">
              <a:lnSpc>
                <a:spcPct val="100000"/>
              </a:lnSpc>
              <a:spcBef>
                <a:spcPts val="360"/>
              </a:spcBef>
              <a:buClr>
                <a:srgbClr val="000000"/>
              </a:buClr>
              <a:buSzPct val="45000"/>
              <a:buFont typeface="Wingdings" charset="2"/>
              <a:buChar char=""/>
            </a:pPr>
            <a:r>
              <a:rPr b="0" lang="en-GB" sz="1800" spc="-1" strike="noStrike">
                <a:solidFill>
                  <a:srgbClr val="000000"/>
                </a:solidFill>
                <a:latin typeface="Arial"/>
                <a:ea typeface="ＭＳ Ｐゴシック"/>
              </a:rPr>
              <a:t>As more loci control the trait, it becomes difficult to describe the trait in terms of individual loci</a:t>
            </a:r>
            <a:endParaRPr b="0" lang="en-GB" sz="1800" spc="-1" strike="noStrike">
              <a:latin typeface="Arial"/>
            </a:endParaRPr>
          </a:p>
          <a:p>
            <a:pPr>
              <a:lnSpc>
                <a:spcPct val="100000"/>
              </a:lnSpc>
              <a:spcBef>
                <a:spcPts val="360"/>
              </a:spcBef>
              <a:buNone/>
            </a:pPr>
            <a:endParaRPr b="0" lang="en-GB" sz="1800" spc="-1" strike="noStrike">
              <a:latin typeface="Arial"/>
            </a:endParaRPr>
          </a:p>
          <a:p>
            <a:pPr marL="343080" indent="-343080">
              <a:lnSpc>
                <a:spcPct val="100000"/>
              </a:lnSpc>
              <a:spcBef>
                <a:spcPts val="360"/>
              </a:spcBef>
              <a:buClr>
                <a:srgbClr val="000000"/>
              </a:buClr>
              <a:buSzPct val="45000"/>
              <a:buFont typeface="Wingdings" charset="2"/>
              <a:buChar char=""/>
            </a:pPr>
            <a:r>
              <a:rPr b="0" lang="en-GB" sz="1800" spc="-1" strike="noStrike">
                <a:solidFill>
                  <a:srgbClr val="000000"/>
                </a:solidFill>
                <a:latin typeface="Arial"/>
                <a:ea typeface="ＭＳ Ｐゴシック"/>
              </a:rPr>
              <a:t>Central Limit theorem: the combination of random draws converges to a normal distribution.</a:t>
            </a:r>
            <a:endParaRPr b="0" lang="en-GB" sz="1800" spc="-1" strike="noStrike">
              <a:latin typeface="Arial"/>
            </a:endParaRPr>
          </a:p>
        </p:txBody>
      </p:sp>
      <p:sp>
        <p:nvSpPr>
          <p:cNvPr id="728" name="PlaceHolder 33"/>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Back to quantitative genetics</a:t>
            </a:r>
            <a:endParaRPr b="0" lang="en-GB" sz="4400" spc="-1" strike="noStrike">
              <a:latin typeface="Arial"/>
            </a:endParaRPr>
          </a:p>
        </p:txBody>
      </p:sp>
      <p:sp>
        <p:nvSpPr>
          <p:cNvPr id="72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Polygenic risk scores</a:t>
            </a:r>
            <a:endParaRPr b="0" lang="en-GB" sz="4400" spc="-1" strike="noStrike">
              <a:latin typeface="Arial"/>
            </a:endParaRPr>
          </a:p>
        </p:txBody>
      </p:sp>
      <p:sp>
        <p:nvSpPr>
          <p:cNvPr id="731" name="PlaceHolder 2"/>
          <p:cNvSpPr>
            <a:spLocks noGrp="1"/>
          </p:cNvSpPr>
          <p:nvPr>
            <p:ph/>
          </p:nvPr>
        </p:nvSpPr>
        <p:spPr>
          <a:xfrm>
            <a:off x="491760" y="1708200"/>
            <a:ext cx="292644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We assume additive effects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The risk is therefore additive.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Neglects epistasy.</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Using genotypes at associated loci to predict an outcome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Here with a single locus</a:t>
            </a:r>
            <a:endParaRPr b="0" lang="en-GB" sz="2400" spc="-1" strike="noStrike">
              <a:latin typeface="Arial"/>
            </a:endParaRPr>
          </a:p>
        </p:txBody>
      </p:sp>
      <p:pic>
        <p:nvPicPr>
          <p:cNvPr id="732" name="Picture 70" descr="Person one, cystic fibrosis"/>
          <p:cNvPicPr/>
          <p:nvPr/>
        </p:nvPicPr>
        <p:blipFill>
          <a:blip r:embed="rId1"/>
          <a:srcRect l="3458" t="0" r="0" b="0"/>
          <a:stretch/>
        </p:blipFill>
        <p:spPr>
          <a:xfrm>
            <a:off x="3420000" y="1800000"/>
            <a:ext cx="8273520" cy="4990320"/>
          </a:xfrm>
          <a:prstGeom prst="rect">
            <a:avLst/>
          </a:prstGeom>
          <a:ln w="0">
            <a:noFill/>
          </a:ln>
        </p:spPr>
      </p:pic>
      <p:sp>
        <p:nvSpPr>
          <p:cNvPr id="73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483480" y="560520"/>
            <a:ext cx="11136240" cy="1128240"/>
          </a:xfrm>
          <a:prstGeom prst="rect">
            <a:avLst/>
          </a:prstGeom>
          <a:noFill/>
          <a:ln w="0">
            <a:noFill/>
          </a:ln>
        </p:spPr>
        <p:txBody>
          <a:bodyPr lIns="90000" rIns="90000" tIns="45000" bIns="45000" anchor="t">
            <a:noAutofit/>
          </a:bodyPr>
          <a:p>
            <a:pPr>
              <a:lnSpc>
                <a:spcPts val="3600"/>
              </a:lnSpc>
              <a:buNone/>
            </a:pPr>
            <a:r>
              <a:rPr b="0" lang="en-GB" sz="4400" spc="7" strike="noStrike">
                <a:solidFill>
                  <a:srgbClr val="621360"/>
                </a:solidFill>
                <a:latin typeface="Calibri bold"/>
                <a:ea typeface="Aero Bold"/>
              </a:rPr>
              <a:t>Goals for today’s lecture</a:t>
            </a:r>
            <a:endParaRPr b="0" lang="en-GB" sz="4400" spc="-1" strike="noStrike">
              <a:latin typeface="Arial"/>
            </a:endParaRPr>
          </a:p>
        </p:txBody>
      </p:sp>
      <p:sp>
        <p:nvSpPr>
          <p:cNvPr id="585" name="PlaceHolder 2"/>
          <p:cNvSpPr>
            <a:spLocks noGrp="1"/>
          </p:cNvSpPr>
          <p:nvPr>
            <p:ph/>
          </p:nvPr>
        </p:nvSpPr>
        <p:spPr>
          <a:xfrm>
            <a:off x="491400" y="1708200"/>
            <a:ext cx="11156760" cy="4417560"/>
          </a:xfrm>
          <a:prstGeom prst="rect">
            <a:avLst/>
          </a:prstGeom>
          <a:noFill/>
          <a:ln w="0">
            <a:noFill/>
          </a:ln>
        </p:spPr>
        <p:txBody>
          <a:bodyPr lIns="90000" rIns="90000" tIns="45000" bIns="45000" anchor="t">
            <a:noAutofit/>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What is a genome-wide association study (GWAS)?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How can we detect selection in a single population?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How do we detect divergent selection?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A few methods to detect balancing selection.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perils of interference and linkage.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As usual: a few limitations to keep in mind.</a:t>
            </a: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Polygenic risk scores</a:t>
            </a:r>
            <a:endParaRPr b="0" lang="en-GB" sz="4400" spc="-1" strike="noStrike">
              <a:latin typeface="Arial"/>
            </a:endParaRPr>
          </a:p>
        </p:txBody>
      </p:sp>
      <p:pic>
        <p:nvPicPr>
          <p:cNvPr id="735" name="Picture 71" descr="Person two, coronary artery disease"/>
          <p:cNvPicPr/>
          <p:nvPr/>
        </p:nvPicPr>
        <p:blipFill>
          <a:blip r:embed="rId1"/>
          <a:stretch/>
        </p:blipFill>
        <p:spPr>
          <a:xfrm>
            <a:off x="2988360" y="1925640"/>
            <a:ext cx="8634240" cy="4858560"/>
          </a:xfrm>
          <a:prstGeom prst="rect">
            <a:avLst/>
          </a:prstGeom>
          <a:ln w="0">
            <a:noFill/>
          </a:ln>
        </p:spPr>
      </p:pic>
      <p:sp>
        <p:nvSpPr>
          <p:cNvPr id="736" name="PlaceHolder 2"/>
          <p:cNvSpPr>
            <a:spLocks noGrp="1"/>
          </p:cNvSpPr>
          <p:nvPr>
            <p:ph/>
          </p:nvPr>
        </p:nvSpPr>
        <p:spPr>
          <a:xfrm>
            <a:off x="49212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Using genotypes at associated loci to predict an outcome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Here with many loci</a:t>
            </a:r>
            <a:endParaRPr b="0" lang="en-GB" sz="2400" spc="-1" strike="noStrike">
              <a:latin typeface="Arial"/>
            </a:endParaRPr>
          </a:p>
        </p:txBody>
      </p:sp>
      <p:sp>
        <p:nvSpPr>
          <p:cNvPr id="737"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 limitations and pitfalls </a:t>
            </a:r>
            <a:endParaRPr b="0" lang="en-GB" sz="4400" spc="-1" strike="noStrike">
              <a:latin typeface="Arial"/>
            </a:endParaRPr>
          </a:p>
        </p:txBody>
      </p:sp>
      <p:sp>
        <p:nvSpPr>
          <p:cNvPr id="739" name="PlaceHolder 2"/>
          <p:cNvSpPr>
            <a:spLocks noGrp="1"/>
          </p:cNvSpPr>
          <p:nvPr>
            <p:ph/>
          </p:nvPr>
        </p:nvSpPr>
        <p:spPr>
          <a:xfrm>
            <a:off x="483840" y="1993680"/>
            <a:ext cx="33040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Small effect sizes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Biases due to population structure (stratification)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Ethnic bias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Story-telling</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Look at the effect size, not just the p-value</a:t>
            </a:r>
            <a:endParaRPr b="0" lang="en-GB" sz="2400" spc="-1" strike="noStrike">
              <a:latin typeface="Arial"/>
            </a:endParaRPr>
          </a:p>
        </p:txBody>
      </p:sp>
      <p:pic>
        <p:nvPicPr>
          <p:cNvPr id="740" name="Picture 72" descr="PPT - Genome-wide association studies (GWAS) PowerPoint Presentation, free  download - ID:4371579"/>
          <p:cNvPicPr/>
          <p:nvPr/>
        </p:nvPicPr>
        <p:blipFill>
          <a:blip r:embed="rId1"/>
          <a:stretch/>
        </p:blipFill>
        <p:spPr>
          <a:xfrm>
            <a:off x="4674600" y="1474200"/>
            <a:ext cx="6864120" cy="5144760"/>
          </a:xfrm>
          <a:prstGeom prst="rect">
            <a:avLst/>
          </a:prstGeom>
          <a:ln w="0">
            <a:noFill/>
          </a:ln>
        </p:spPr>
      </p:pic>
      <p:sp>
        <p:nvSpPr>
          <p:cNvPr id="74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 limitations and pitfalls </a:t>
            </a:r>
            <a:endParaRPr b="0" lang="en-GB" sz="4400" spc="-1" strike="noStrike">
              <a:latin typeface="Arial"/>
            </a:endParaRPr>
          </a:p>
        </p:txBody>
      </p:sp>
      <p:sp>
        <p:nvSpPr>
          <p:cNvPr id="743" name="PlaceHolder 2"/>
          <p:cNvSpPr>
            <a:spLocks noGrp="1"/>
          </p:cNvSpPr>
          <p:nvPr>
            <p:ph/>
          </p:nvPr>
        </p:nvSpPr>
        <p:spPr>
          <a:xfrm>
            <a:off x="483840" y="1993680"/>
            <a:ext cx="36514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Small effect sizes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Biases due to population structure (stratification)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Ethnic bias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Story-telling</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Look at the effect size (</a:t>
            </a:r>
            <a:r>
              <a:rPr b="0" i="1" lang="en-GB" sz="2400" spc="-1" strike="noStrike">
                <a:solidFill>
                  <a:srgbClr val="343434"/>
                </a:solidFill>
                <a:latin typeface="wasy10"/>
                <a:ea typeface="wasy10"/>
              </a:rPr>
              <a:t>β</a:t>
            </a:r>
            <a:r>
              <a:rPr b="0" lang="en-GB" sz="2400" spc="-1" strike="noStrike">
                <a:solidFill>
                  <a:srgbClr val="343434"/>
                </a:solidFill>
                <a:latin typeface="Calibri"/>
                <a:ea typeface="wasy10"/>
              </a:rPr>
              <a:t>), not just the p-value.</a:t>
            </a:r>
            <a:endParaRPr b="0" lang="en-GB" sz="2400" spc="-1" strike="noStrike">
              <a:latin typeface="Arial"/>
            </a:endParaRPr>
          </a:p>
        </p:txBody>
      </p:sp>
      <p:pic>
        <p:nvPicPr>
          <p:cNvPr id="744" name="Picture 73" descr="GWAS « Razib Khan"/>
          <p:cNvPicPr/>
          <p:nvPr/>
        </p:nvPicPr>
        <p:blipFill>
          <a:blip r:embed="rId1"/>
          <a:stretch/>
        </p:blipFill>
        <p:spPr>
          <a:xfrm>
            <a:off x="4273560" y="1942560"/>
            <a:ext cx="7206840" cy="4396320"/>
          </a:xfrm>
          <a:prstGeom prst="rect">
            <a:avLst/>
          </a:prstGeom>
          <a:ln w="0">
            <a:noFill/>
          </a:ln>
        </p:spPr>
      </p:pic>
      <p:sp>
        <p:nvSpPr>
          <p:cNvPr id="745" name=""/>
          <p:cNvSpPr/>
          <p:nvPr/>
        </p:nvSpPr>
        <p:spPr>
          <a:xfrm>
            <a:off x="7560000" y="6480000"/>
            <a:ext cx="4134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Martin et al. Nat Genet 2019.</a:t>
            </a:r>
            <a:endParaRPr b="0" lang="en-GB" sz="1800" spc="-1" strike="noStrike">
              <a:latin typeface="Arial"/>
            </a:endParaRPr>
          </a:p>
        </p:txBody>
      </p:sp>
      <p:sp>
        <p:nvSpPr>
          <p:cNvPr id="74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Scans for selection. Quick reminder</a:t>
            </a:r>
            <a:endParaRPr b="0" lang="en-GB" sz="4400" spc="-1" strike="noStrike">
              <a:latin typeface="Arial"/>
            </a:endParaRPr>
          </a:p>
        </p:txBody>
      </p:sp>
      <p:sp>
        <p:nvSpPr>
          <p:cNvPr id="748" name=""/>
          <p:cNvSpPr/>
          <p:nvPr/>
        </p:nvSpPr>
        <p:spPr>
          <a:xfrm>
            <a:off x="7740000" y="6426360"/>
            <a:ext cx="392292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https://www.idtdna.com/pages/education/decoded/article/genotyping-terms-to-know</a:t>
            </a:r>
            <a:endParaRPr b="0" lang="en-GB" sz="1200" spc="-1" strike="noStrike">
              <a:latin typeface="Arial"/>
            </a:endParaRPr>
          </a:p>
        </p:txBody>
      </p:sp>
      <p:pic>
        <p:nvPicPr>
          <p:cNvPr id="749" name="" descr=""/>
          <p:cNvPicPr/>
          <p:nvPr/>
        </p:nvPicPr>
        <p:blipFill>
          <a:blip r:embed="rId1"/>
          <a:stretch/>
        </p:blipFill>
        <p:spPr>
          <a:xfrm>
            <a:off x="360000" y="1440000"/>
            <a:ext cx="11073960" cy="4135320"/>
          </a:xfrm>
          <a:prstGeom prst="rect">
            <a:avLst/>
          </a:prstGeom>
          <a:ln w="0">
            <a:noFill/>
          </a:ln>
        </p:spPr>
      </p:pic>
      <p:sp>
        <p:nvSpPr>
          <p:cNvPr id="750"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(hard) selective sweep</a:t>
            </a:r>
            <a:endParaRPr b="0" lang="en-GB" sz="4400" spc="-1" strike="noStrike">
              <a:latin typeface="Arial"/>
            </a:endParaRPr>
          </a:p>
        </p:txBody>
      </p:sp>
      <p:sp>
        <p:nvSpPr>
          <p:cNvPr id="752" name="PlaceHolder 2"/>
          <p:cNvSpPr>
            <a:spLocks noGrp="1"/>
          </p:cNvSpPr>
          <p:nvPr>
            <p:ph/>
          </p:nvPr>
        </p:nvSpPr>
        <p:spPr>
          <a:xfrm>
            <a:off x="491760" y="1695960"/>
            <a:ext cx="724356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association between alleles across individuals usually breaks down because of recombination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Recent selection leads to a fast increase in frequency of the selected allele and those at the vicinity (selective sweep)</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One consequence: drop in ‘how different’ alleles are near the selected locus</a:t>
            </a:r>
            <a:endParaRPr b="0" lang="en-GB" sz="2400" spc="-1" strike="noStrike">
              <a:latin typeface="Arial"/>
            </a:endParaRPr>
          </a:p>
        </p:txBody>
      </p:sp>
      <p:sp>
        <p:nvSpPr>
          <p:cNvPr id="753" name=""/>
          <p:cNvSpPr/>
          <p:nvPr/>
        </p:nvSpPr>
        <p:spPr>
          <a:xfrm>
            <a:off x="8100000" y="6579000"/>
            <a:ext cx="3595320" cy="25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Cutter and Payseur Nat. Rev. Genet. 2013</a:t>
            </a:r>
            <a:endParaRPr b="0" lang="en-GB" sz="1200" spc="-1" strike="noStrike">
              <a:latin typeface="Arial"/>
            </a:endParaRPr>
          </a:p>
        </p:txBody>
      </p:sp>
      <p:pic>
        <p:nvPicPr>
          <p:cNvPr id="754" name="" descr=""/>
          <p:cNvPicPr/>
          <p:nvPr/>
        </p:nvPicPr>
        <p:blipFill>
          <a:blip r:embed="rId1"/>
          <a:srcRect l="0" t="5703" r="73298" b="60277"/>
          <a:stretch/>
        </p:blipFill>
        <p:spPr>
          <a:xfrm>
            <a:off x="4568400" y="4320000"/>
            <a:ext cx="2086920" cy="2334960"/>
          </a:xfrm>
          <a:prstGeom prst="rect">
            <a:avLst/>
          </a:prstGeom>
          <a:ln w="0">
            <a:noFill/>
          </a:ln>
        </p:spPr>
      </p:pic>
      <p:pic>
        <p:nvPicPr>
          <p:cNvPr id="755" name="" descr=""/>
          <p:cNvPicPr/>
          <p:nvPr/>
        </p:nvPicPr>
        <p:blipFill>
          <a:blip r:embed="rId2"/>
          <a:srcRect l="0" t="39947" r="73298" b="33855"/>
          <a:stretch/>
        </p:blipFill>
        <p:spPr>
          <a:xfrm>
            <a:off x="9000000" y="4779360"/>
            <a:ext cx="2086920" cy="1794960"/>
          </a:xfrm>
          <a:prstGeom prst="rect">
            <a:avLst/>
          </a:prstGeom>
          <a:ln w="0">
            <a:noFill/>
          </a:ln>
        </p:spPr>
      </p:pic>
      <p:sp>
        <p:nvSpPr>
          <p:cNvPr id="756" name=""/>
          <p:cNvSpPr/>
          <p:nvPr/>
        </p:nvSpPr>
        <p:spPr>
          <a:xfrm>
            <a:off x="7200000" y="5472000"/>
            <a:ext cx="1435320" cy="1753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757" name=""/>
          <p:cNvSpPr/>
          <p:nvPr/>
        </p:nvSpPr>
        <p:spPr>
          <a:xfrm>
            <a:off x="7149960" y="4860000"/>
            <a:ext cx="1305360" cy="545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343434"/>
                </a:solidFill>
                <a:latin typeface="Calibri"/>
                <a:ea typeface="DejaVu Sans"/>
              </a:rPr>
              <a:t>Fast rise in frequency</a:t>
            </a:r>
            <a:endParaRPr b="0" lang="en-GB" sz="1800" spc="-1" strike="noStrike">
              <a:latin typeface="Arial"/>
            </a:endParaRPr>
          </a:p>
        </p:txBody>
      </p:sp>
      <p:sp>
        <p:nvSpPr>
          <p:cNvPr id="75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29"/>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diversity statistics</a:t>
            </a:r>
            <a:endParaRPr b="0" lang="en-GB" sz="4400" spc="-1" strike="noStrike">
              <a:latin typeface="Arial"/>
            </a:endParaRPr>
          </a:p>
        </p:txBody>
      </p:sp>
      <p:pic>
        <p:nvPicPr>
          <p:cNvPr id="760" name="" descr=""/>
          <p:cNvPicPr/>
          <p:nvPr/>
        </p:nvPicPr>
        <p:blipFill>
          <a:blip r:embed="rId1"/>
          <a:srcRect l="2823" t="0" r="9511" b="55419"/>
          <a:stretch/>
        </p:blipFill>
        <p:spPr>
          <a:xfrm>
            <a:off x="360000" y="2160000"/>
            <a:ext cx="11157840" cy="3066120"/>
          </a:xfrm>
          <a:prstGeom prst="rect">
            <a:avLst/>
          </a:prstGeom>
          <a:ln w="0">
            <a:noFill/>
          </a:ln>
        </p:spPr>
      </p:pic>
      <p:pic>
        <p:nvPicPr>
          <p:cNvPr id="761" name="" descr=""/>
          <p:cNvPicPr/>
          <p:nvPr/>
        </p:nvPicPr>
        <p:blipFill>
          <a:blip r:embed="rId2"/>
          <a:srcRect l="0" t="65976" r="73298" b="0"/>
          <a:stretch/>
        </p:blipFill>
        <p:spPr>
          <a:xfrm>
            <a:off x="7992000" y="1620000"/>
            <a:ext cx="3526920" cy="3946680"/>
          </a:xfrm>
          <a:prstGeom prst="rect">
            <a:avLst/>
          </a:prstGeom>
          <a:ln w="0">
            <a:noFill/>
          </a:ln>
        </p:spPr>
      </p:pic>
      <p:sp>
        <p:nvSpPr>
          <p:cNvPr id="76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25"/>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the Allele Frequency Spectrum</a:t>
            </a:r>
            <a:endParaRPr b="0" lang="en-GB" sz="4400" spc="-1" strike="noStrike">
              <a:latin typeface="Arial"/>
            </a:endParaRPr>
          </a:p>
        </p:txBody>
      </p:sp>
      <p:sp>
        <p:nvSpPr>
          <p:cNvPr id="764" name="PlaceHolder 26"/>
          <p:cNvSpPr/>
          <p:nvPr/>
        </p:nvSpPr>
        <p:spPr>
          <a:xfrm>
            <a:off x="492120" y="1695960"/>
            <a:ext cx="472680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A selective sweep leads to a change in the frequency of derived alleles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signature can be detected by contrasting local and global (or simulated) ‘neutral’ spectra</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Can be described by diversity statistics, such as Tajima’s </a:t>
            </a:r>
            <a:r>
              <a:rPr b="0" i="1" lang="en-GB" sz="2200" spc="-1" strike="noStrike">
                <a:solidFill>
                  <a:srgbClr val="343434"/>
                </a:solidFill>
                <a:latin typeface="Calibri"/>
                <a:ea typeface="DejaVu Sans"/>
              </a:rPr>
              <a:t>D</a:t>
            </a:r>
            <a:endParaRPr b="0" lang="en-GB" sz="2200" spc="-1" strike="noStrike">
              <a:latin typeface="Arial"/>
            </a:endParaRPr>
          </a:p>
          <a:p>
            <a:pPr>
              <a:lnSpc>
                <a:spcPct val="90000"/>
              </a:lnSpc>
              <a:spcBef>
                <a:spcPts val="1001"/>
              </a:spcBef>
              <a:buNone/>
            </a:pPr>
            <a:endParaRPr b="0" lang="en-GB" sz="2200" spc="-1" strike="noStrike">
              <a:latin typeface="Arial"/>
            </a:endParaRPr>
          </a:p>
        </p:txBody>
      </p:sp>
      <p:pic>
        <p:nvPicPr>
          <p:cNvPr id="765" name="" descr=""/>
          <p:cNvPicPr/>
          <p:nvPr/>
        </p:nvPicPr>
        <p:blipFill>
          <a:blip r:embed="rId1"/>
          <a:stretch/>
        </p:blipFill>
        <p:spPr>
          <a:xfrm>
            <a:off x="-4680" y="5580000"/>
            <a:ext cx="1263240" cy="1263240"/>
          </a:xfrm>
          <a:prstGeom prst="rect">
            <a:avLst/>
          </a:prstGeom>
          <a:ln w="0">
            <a:noFill/>
          </a:ln>
        </p:spPr>
      </p:pic>
      <p:pic>
        <p:nvPicPr>
          <p:cNvPr id="766" name="" descr=""/>
          <p:cNvPicPr/>
          <p:nvPr/>
        </p:nvPicPr>
        <p:blipFill>
          <a:blip r:embed="rId2"/>
          <a:srcRect l="67611" t="4316" r="1619" b="79675"/>
          <a:stretch/>
        </p:blipFill>
        <p:spPr>
          <a:xfrm>
            <a:off x="5220000" y="1800360"/>
            <a:ext cx="6479280" cy="3598560"/>
          </a:xfrm>
          <a:prstGeom prst="rect">
            <a:avLst/>
          </a:prstGeom>
          <a:ln w="0">
            <a:noFill/>
          </a:ln>
        </p:spPr>
      </p:pic>
      <p:sp>
        <p:nvSpPr>
          <p:cNvPr id="767"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9"/>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the Allele Frequency Spectrum</a:t>
            </a:r>
            <a:endParaRPr b="0" lang="en-GB" sz="4400" spc="-1" strike="noStrike">
              <a:latin typeface="Arial"/>
            </a:endParaRPr>
          </a:p>
        </p:txBody>
      </p:sp>
      <p:sp>
        <p:nvSpPr>
          <p:cNvPr id="769" name="PlaceHolder 23"/>
          <p:cNvSpPr/>
          <p:nvPr/>
        </p:nvSpPr>
        <p:spPr>
          <a:xfrm>
            <a:off x="492120" y="1695960"/>
            <a:ext cx="50864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A selective sweep leads to a change in the frequency of derived alleles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signature can be detected by contrasting local and global (or simulated) ‘neutral’ spectra</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Can be described by diversity statistics, such as Tajima’s </a:t>
            </a:r>
            <a:r>
              <a:rPr b="0" i="1" lang="en-GB" sz="2200" spc="-1" strike="noStrike">
                <a:solidFill>
                  <a:srgbClr val="343434"/>
                </a:solidFill>
                <a:latin typeface="Calibri"/>
                <a:ea typeface="DejaVu Sans"/>
              </a:rPr>
              <a:t>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entire spectrum can be used more efficiently: Composite Likelihood Ratios (CLR) estimated by SweepFinder/SweeD.</a:t>
            </a:r>
            <a:endParaRPr b="0" lang="en-GB" sz="2200" spc="-1" strike="noStrike">
              <a:latin typeface="Arial"/>
            </a:endParaRPr>
          </a:p>
        </p:txBody>
      </p:sp>
      <p:pic>
        <p:nvPicPr>
          <p:cNvPr id="770" name="" descr=""/>
          <p:cNvPicPr/>
          <p:nvPr/>
        </p:nvPicPr>
        <p:blipFill>
          <a:blip r:embed="rId1"/>
          <a:stretch/>
        </p:blipFill>
        <p:spPr>
          <a:xfrm>
            <a:off x="-4680" y="5580000"/>
            <a:ext cx="1263240" cy="1263240"/>
          </a:xfrm>
          <a:prstGeom prst="rect">
            <a:avLst/>
          </a:prstGeom>
          <a:ln w="0">
            <a:noFill/>
          </a:ln>
        </p:spPr>
      </p:pic>
      <p:pic>
        <p:nvPicPr>
          <p:cNvPr id="771" name="" descr=""/>
          <p:cNvPicPr/>
          <p:nvPr/>
        </p:nvPicPr>
        <p:blipFill>
          <a:blip r:embed="rId2"/>
          <a:stretch/>
        </p:blipFill>
        <p:spPr>
          <a:xfrm>
            <a:off x="5604480" y="1549440"/>
            <a:ext cx="6094080" cy="4389120"/>
          </a:xfrm>
          <a:prstGeom prst="rect">
            <a:avLst/>
          </a:prstGeom>
          <a:ln w="0">
            <a:noFill/>
          </a:ln>
        </p:spPr>
      </p:pic>
      <p:sp>
        <p:nvSpPr>
          <p:cNvPr id="77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differentiation statistics</a:t>
            </a:r>
            <a:endParaRPr b="0" lang="en-GB" sz="4400" spc="-1" strike="noStrike">
              <a:latin typeface="Arial"/>
            </a:endParaRPr>
          </a:p>
        </p:txBody>
      </p:sp>
      <p:pic>
        <p:nvPicPr>
          <p:cNvPr id="774" name="" descr=""/>
          <p:cNvPicPr/>
          <p:nvPr/>
        </p:nvPicPr>
        <p:blipFill>
          <a:blip r:embed="rId1"/>
          <a:srcRect l="66380" t="36528" r="0" b="13686"/>
          <a:stretch/>
        </p:blipFill>
        <p:spPr>
          <a:xfrm>
            <a:off x="7304040" y="1098360"/>
            <a:ext cx="4318560" cy="5596200"/>
          </a:xfrm>
          <a:prstGeom prst="rect">
            <a:avLst/>
          </a:prstGeom>
          <a:ln w="0">
            <a:noFill/>
          </a:ln>
        </p:spPr>
      </p:pic>
      <p:pic>
        <p:nvPicPr>
          <p:cNvPr id="775" name="" descr=""/>
          <p:cNvPicPr/>
          <p:nvPr/>
        </p:nvPicPr>
        <p:blipFill>
          <a:blip r:embed="rId2"/>
          <a:srcRect l="92948" t="89511" r="1400" b="4035"/>
          <a:stretch/>
        </p:blipFill>
        <p:spPr>
          <a:xfrm>
            <a:off x="10724400" y="6138360"/>
            <a:ext cx="718200" cy="718200"/>
          </a:xfrm>
          <a:prstGeom prst="rect">
            <a:avLst/>
          </a:prstGeom>
          <a:ln w="0">
            <a:noFill/>
          </a:ln>
        </p:spPr>
      </p:pic>
      <p:sp>
        <p:nvSpPr>
          <p:cNvPr id="776" name="PlaceHolder 32"/>
          <p:cNvSpPr/>
          <p:nvPr/>
        </p:nvSpPr>
        <p:spPr>
          <a:xfrm>
            <a:off x="492480" y="1695960"/>
            <a:ext cx="6166440" cy="22626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Increase in </a:t>
            </a:r>
            <a:r>
              <a:rPr b="0" i="1" lang="en-GB" sz="2400" spc="-1" strike="noStrike">
                <a:solidFill>
                  <a:srgbClr val="343434"/>
                </a:solidFill>
                <a:latin typeface="Calibri"/>
                <a:ea typeface="DejaVu Sans"/>
              </a:rPr>
              <a:t>F</a:t>
            </a:r>
            <a:r>
              <a:rPr b="0" i="1" lang="en-GB" sz="2400" spc="-1" strike="noStrike" baseline="-8000">
                <a:solidFill>
                  <a:srgbClr val="343434"/>
                </a:solidFill>
                <a:latin typeface="Calibri"/>
                <a:ea typeface="DejaVu Sans"/>
              </a:rPr>
              <a:t>ST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Increase in Population Branch Tests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More sophisticated methods exist (e.g. BAYPASS). See Friday’s lecture on GEA.</a:t>
            </a:r>
            <a:endParaRPr b="0" lang="en-GB" sz="2400" spc="-1" strike="noStrike">
              <a:latin typeface="Arial"/>
            </a:endParaRPr>
          </a:p>
        </p:txBody>
      </p:sp>
      <p:pic>
        <p:nvPicPr>
          <p:cNvPr id="777" name="" descr=""/>
          <p:cNvPicPr/>
          <p:nvPr/>
        </p:nvPicPr>
        <p:blipFill>
          <a:blip r:embed="rId3"/>
          <a:srcRect l="36266" t="6264" r="33679" b="79807"/>
          <a:stretch/>
        </p:blipFill>
        <p:spPr>
          <a:xfrm>
            <a:off x="180000" y="3600000"/>
            <a:ext cx="6526440" cy="3058560"/>
          </a:xfrm>
          <a:prstGeom prst="rect">
            <a:avLst/>
          </a:prstGeom>
          <a:ln w="0">
            <a:noFill/>
          </a:ln>
        </p:spPr>
      </p:pic>
      <p:sp>
        <p:nvSpPr>
          <p:cNvPr id="77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Scans of Differentiation</a:t>
            </a:r>
            <a:endParaRPr b="0" lang="en-GB" sz="4400" spc="-1" strike="noStrike">
              <a:latin typeface="Arial"/>
            </a:endParaRPr>
          </a:p>
        </p:txBody>
      </p:sp>
      <p:pic>
        <p:nvPicPr>
          <p:cNvPr id="780" name="Picture 4" descr="Adaptive introgression underlies polymorphic seasonal camouflage in  snowshoe hares | Science"/>
          <p:cNvPicPr/>
          <p:nvPr/>
        </p:nvPicPr>
        <p:blipFill>
          <a:blip r:embed="rId1"/>
          <a:stretch/>
        </p:blipFill>
        <p:spPr>
          <a:xfrm>
            <a:off x="1620000" y="1556640"/>
            <a:ext cx="9662040" cy="5296320"/>
          </a:xfrm>
          <a:prstGeom prst="rect">
            <a:avLst/>
          </a:prstGeom>
          <a:ln w="0">
            <a:noFill/>
          </a:ln>
        </p:spPr>
      </p:pic>
      <p:pic>
        <p:nvPicPr>
          <p:cNvPr id="781" name="" descr=""/>
          <p:cNvPicPr/>
          <p:nvPr/>
        </p:nvPicPr>
        <p:blipFill>
          <a:blip r:embed="rId2"/>
          <a:stretch/>
        </p:blipFill>
        <p:spPr>
          <a:xfrm>
            <a:off x="14760" y="5612760"/>
            <a:ext cx="1244160" cy="1244160"/>
          </a:xfrm>
          <a:prstGeom prst="rect">
            <a:avLst/>
          </a:prstGeom>
          <a:ln w="0">
            <a:noFill/>
          </a:ln>
        </p:spPr>
      </p:pic>
      <p:sp>
        <p:nvSpPr>
          <p:cNvPr id="782" name=""/>
          <p:cNvSpPr/>
          <p:nvPr/>
        </p:nvSpPr>
        <p:spPr>
          <a:xfrm>
            <a:off x="5940000" y="1980000"/>
            <a:ext cx="366948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400" spc="-1" strike="noStrike">
                <a:solidFill>
                  <a:srgbClr val="c9211e"/>
                </a:solidFill>
                <a:latin typeface="Arial"/>
                <a:ea typeface="DejaVu Sans"/>
              </a:rPr>
              <a:t>GWAS on exome data (large sample size)</a:t>
            </a:r>
            <a:endParaRPr b="0" lang="en-GB" sz="1400" spc="-1" strike="noStrike">
              <a:latin typeface="Arial"/>
            </a:endParaRPr>
          </a:p>
        </p:txBody>
      </p:sp>
      <p:sp>
        <p:nvSpPr>
          <p:cNvPr id="783" name=""/>
          <p:cNvSpPr/>
          <p:nvPr/>
        </p:nvSpPr>
        <p:spPr>
          <a:xfrm>
            <a:off x="3367800" y="3669840"/>
            <a:ext cx="383112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400" spc="-1" strike="noStrike">
                <a:solidFill>
                  <a:srgbClr val="c9211e"/>
                </a:solidFill>
                <a:latin typeface="Arial"/>
                <a:ea typeface="DejaVu Sans"/>
              </a:rPr>
              <a:t>Differentiation scan on low-depth genomes</a:t>
            </a:r>
            <a:endParaRPr b="0" lang="en-GB" sz="1400" spc="-1" strike="noStrike">
              <a:latin typeface="Arial"/>
            </a:endParaRPr>
          </a:p>
        </p:txBody>
      </p:sp>
      <p:sp>
        <p:nvSpPr>
          <p:cNvPr id="78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6" name="" descr=""/>
          <p:cNvPicPr/>
          <p:nvPr/>
        </p:nvPicPr>
        <p:blipFill>
          <a:blip r:embed="rId1"/>
          <a:stretch/>
        </p:blipFill>
        <p:spPr>
          <a:xfrm>
            <a:off x="1440000" y="1179360"/>
            <a:ext cx="7648200" cy="5642280"/>
          </a:xfrm>
          <a:prstGeom prst="rect">
            <a:avLst/>
          </a:prstGeom>
          <a:ln w="0">
            <a:noFill/>
          </a:ln>
        </p:spPr>
      </p:pic>
      <p:sp>
        <p:nvSpPr>
          <p:cNvPr id="587" name=""/>
          <p:cNvSpPr/>
          <p:nvPr/>
        </p:nvSpPr>
        <p:spPr>
          <a:xfrm>
            <a:off x="9396000" y="6213600"/>
            <a:ext cx="2339640" cy="657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buNone/>
            </a:pPr>
            <a:r>
              <a:rPr b="0" lang="en-GB" sz="1000" spc="-1" strike="noStrike">
                <a:latin typeface="Arial"/>
              </a:rPr>
              <a:t>Bourgeois, Y. X. C., &amp; Warren, B. H. (2021) Molecular Ecology, 30, 6036–6071. </a:t>
            </a:r>
            <a:r>
              <a:rPr b="0" lang="en-GB" sz="1000" spc="-1" strike="noStrike" u="sng">
                <a:solidFill>
                  <a:srgbClr val="00a0ff"/>
                </a:solidFill>
                <a:uFillTx/>
                <a:latin typeface="Arial"/>
                <a:hlinkClick r:id="rId2"/>
              </a:rPr>
              <a:t>https://doi.org/10.1111/mec.15989</a:t>
            </a:r>
            <a:endParaRPr b="0" lang="en-GB" sz="1000" spc="-1" strike="noStrike">
              <a:latin typeface="Arial"/>
            </a:endParaRPr>
          </a:p>
        </p:txBody>
      </p:sp>
      <p:sp>
        <p:nvSpPr>
          <p:cNvPr id="588" name="PlaceHolder 48"/>
          <p:cNvSpPr/>
          <p:nvPr/>
        </p:nvSpPr>
        <p:spPr>
          <a:xfrm>
            <a:off x="483480" y="543600"/>
            <a:ext cx="11137320" cy="112932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15" strike="noStrike">
                <a:solidFill>
                  <a:srgbClr val="621360"/>
                </a:solidFill>
                <a:latin typeface="Calibri bold"/>
                <a:ea typeface="Aero Bold"/>
              </a:rPr>
              <a:t>You are here...</a:t>
            </a:r>
            <a:endParaRPr b="0" lang="en-GB" sz="4400" spc="-1" strike="noStrike">
              <a:latin typeface="Arial"/>
            </a:endParaRPr>
          </a:p>
        </p:txBody>
      </p:sp>
      <p:sp>
        <p:nvSpPr>
          <p:cNvPr id="589" name=""/>
          <p:cNvSpPr/>
          <p:nvPr/>
        </p:nvSpPr>
        <p:spPr>
          <a:xfrm>
            <a:off x="8280000" y="2880000"/>
            <a:ext cx="108000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ff8000"/>
          </a:solidFill>
          <a:ln w="0">
            <a:solidFill>
              <a:srgbClr val="000000"/>
            </a:solidFill>
          </a:ln>
        </p:spPr>
        <p:style>
          <a:lnRef idx="0"/>
          <a:fillRef idx="0"/>
          <a:effectRef idx="0"/>
          <a:fontRef idx="minor"/>
        </p:style>
      </p:sp>
      <p:sp>
        <p:nvSpPr>
          <p:cNvPr id="590" name=""/>
          <p:cNvSpPr/>
          <p:nvPr/>
        </p:nvSpPr>
        <p:spPr>
          <a:xfrm>
            <a:off x="9468000" y="2592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ff8000"/>
                </a:solidFill>
                <a:latin typeface="Arial"/>
              </a:rPr>
              <a:t>TODAY (mostly)</a:t>
            </a:r>
            <a:endParaRPr b="0" lang="en-GB" sz="1800" spc="-1" strike="noStrike">
              <a:solidFill>
                <a:srgbClr val="ff8000"/>
              </a:solidFill>
              <a:latin typeface="Arial"/>
            </a:endParaRPr>
          </a:p>
        </p:txBody>
      </p:sp>
      <p:sp>
        <p:nvSpPr>
          <p:cNvPr id="591" name=""/>
          <p:cNvSpPr/>
          <p:nvPr/>
        </p:nvSpPr>
        <p:spPr>
          <a:xfrm rot="17400000">
            <a:off x="8317800" y="4273200"/>
            <a:ext cx="238500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ff8000"/>
          </a:solidFill>
          <a:ln w="0">
            <a:solidFill>
              <a:srgbClr val="000000"/>
            </a:solidFill>
          </a:ln>
        </p:spPr>
        <p:style>
          <a:lnRef idx="0"/>
          <a:fillRef idx="0"/>
          <a:effectRef idx="0"/>
          <a:fontRef idx="minor"/>
        </p:style>
      </p:sp>
      <p:sp>
        <p:nvSpPr>
          <p:cNvPr id="592" name=""/>
          <p:cNvSpPr/>
          <p:nvPr/>
        </p:nvSpPr>
        <p:spPr>
          <a:xfrm>
            <a:off x="6156000" y="792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a933"/>
                </a:solidFill>
                <a:latin typeface="Arial"/>
              </a:rPr>
              <a:t>TUESDAY</a:t>
            </a:r>
            <a:endParaRPr b="0" lang="en-GB" sz="1800" spc="-1" strike="noStrike">
              <a:solidFill>
                <a:srgbClr val="00a933"/>
              </a:solidFill>
              <a:latin typeface="Arial"/>
            </a:endParaRPr>
          </a:p>
        </p:txBody>
      </p:sp>
      <p:sp>
        <p:nvSpPr>
          <p:cNvPr id="593" name=""/>
          <p:cNvSpPr/>
          <p:nvPr/>
        </p:nvSpPr>
        <p:spPr>
          <a:xfrm>
            <a:off x="108000" y="1620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3465a4"/>
                </a:solidFill>
                <a:latin typeface="Arial"/>
              </a:rPr>
              <a:t>WEDNESDAY</a:t>
            </a:r>
            <a:endParaRPr b="0" lang="en-GB" sz="1800" spc="-1" strike="noStrike">
              <a:solidFill>
                <a:srgbClr val="3465a4"/>
              </a:solidFill>
              <a:latin typeface="Arial"/>
            </a:endParaRPr>
          </a:p>
        </p:txBody>
      </p:sp>
      <p:sp>
        <p:nvSpPr>
          <p:cNvPr id="594" name=""/>
          <p:cNvSpPr/>
          <p:nvPr/>
        </p:nvSpPr>
        <p:spPr>
          <a:xfrm flipH="1" flipV="1" rot="4800000">
            <a:off x="-604440" y="3588840"/>
            <a:ext cx="313848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3465a4"/>
          </a:solidFill>
          <a:ln w="0">
            <a:solidFill>
              <a:srgbClr val="000000"/>
            </a:solidFill>
          </a:ln>
        </p:spPr>
        <p:style>
          <a:lnRef idx="0"/>
          <a:fillRef idx="0"/>
          <a:effectRef idx="0"/>
          <a:fontRef idx="minor"/>
        </p:style>
      </p:sp>
      <p:sp>
        <p:nvSpPr>
          <p:cNvPr id="595" name=""/>
          <p:cNvSpPr/>
          <p:nvPr/>
        </p:nvSpPr>
        <p:spPr>
          <a:xfrm flipH="1" flipV="1" rot="3600000">
            <a:off x="838800" y="2313000"/>
            <a:ext cx="68256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3465a4"/>
          </a:solidFill>
          <a:ln w="0">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Linkage</a:t>
            </a:r>
            <a:endParaRPr b="0" lang="en-GB" sz="4400" spc="-1" strike="noStrike">
              <a:latin typeface="Arial"/>
            </a:endParaRPr>
          </a:p>
        </p:txBody>
      </p:sp>
      <p:sp>
        <p:nvSpPr>
          <p:cNvPr id="786" name="PlaceHolder 2"/>
          <p:cNvSpPr>
            <a:spLocks noGrp="1"/>
          </p:cNvSpPr>
          <p:nvPr>
            <p:ph/>
          </p:nvPr>
        </p:nvSpPr>
        <p:spPr>
          <a:xfrm>
            <a:off x="491760" y="1708200"/>
            <a:ext cx="63028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alleles across individuals breaks down because of 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fast increase in frequency of the selected allele and those at the vicinity (selective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Selected haplotypes are frequent but have had less time to recombine with non-selected ones</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methods based on haplotype extension (Sabeti et al. 2006, see methods such as rehh, in the workshop). OmegaPlus is also based on LD.</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Requires phasing to be efficient.</a:t>
            </a:r>
            <a:endParaRPr b="0" lang="en-GB" sz="2000" spc="-1" strike="noStrike">
              <a:latin typeface="Arial"/>
            </a:endParaRPr>
          </a:p>
        </p:txBody>
      </p:sp>
      <p:pic>
        <p:nvPicPr>
          <p:cNvPr id="787" name="" descr=""/>
          <p:cNvPicPr/>
          <p:nvPr/>
        </p:nvPicPr>
        <p:blipFill>
          <a:blip r:embed="rId1"/>
          <a:stretch/>
        </p:blipFill>
        <p:spPr>
          <a:xfrm>
            <a:off x="7232400" y="720000"/>
            <a:ext cx="4501440" cy="6149160"/>
          </a:xfrm>
          <a:prstGeom prst="rect">
            <a:avLst/>
          </a:prstGeom>
          <a:ln w="0">
            <a:noFill/>
          </a:ln>
        </p:spPr>
      </p:pic>
      <p:pic>
        <p:nvPicPr>
          <p:cNvPr id="788" name="" descr=""/>
          <p:cNvPicPr/>
          <p:nvPr/>
        </p:nvPicPr>
        <p:blipFill>
          <a:blip r:embed="rId2"/>
          <a:stretch/>
        </p:blipFill>
        <p:spPr>
          <a:xfrm>
            <a:off x="7195320" y="5760000"/>
            <a:ext cx="1083240" cy="1083240"/>
          </a:xfrm>
          <a:prstGeom prst="rect">
            <a:avLst/>
          </a:prstGeom>
          <a:ln w="0">
            <a:noFill/>
          </a:ln>
        </p:spPr>
      </p:pic>
      <p:pic>
        <p:nvPicPr>
          <p:cNvPr id="789" name="" descr=""/>
          <p:cNvPicPr/>
          <p:nvPr/>
        </p:nvPicPr>
        <p:blipFill>
          <a:blip r:embed="rId3"/>
          <a:stretch/>
        </p:blipFill>
        <p:spPr>
          <a:xfrm>
            <a:off x="0" y="5821200"/>
            <a:ext cx="1035360" cy="1035360"/>
          </a:xfrm>
          <a:prstGeom prst="rect">
            <a:avLst/>
          </a:prstGeom>
          <a:ln w="0">
            <a:noFill/>
          </a:ln>
        </p:spPr>
      </p:pic>
      <p:pic>
        <p:nvPicPr>
          <p:cNvPr id="790" name="" descr=""/>
          <p:cNvPicPr/>
          <p:nvPr/>
        </p:nvPicPr>
        <p:blipFill>
          <a:blip r:embed="rId4"/>
          <a:stretch/>
        </p:blipFill>
        <p:spPr>
          <a:xfrm>
            <a:off x="1080000" y="5816520"/>
            <a:ext cx="1040040" cy="1040040"/>
          </a:xfrm>
          <a:prstGeom prst="rect">
            <a:avLst/>
          </a:prstGeom>
          <a:ln w="0">
            <a:noFill/>
          </a:ln>
        </p:spPr>
      </p:pic>
      <p:sp>
        <p:nvSpPr>
          <p:cNvPr id="79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Linkage</a:t>
            </a:r>
            <a:endParaRPr b="0" lang="en-GB" sz="4400" spc="-1" strike="noStrike">
              <a:latin typeface="Arial"/>
            </a:endParaRPr>
          </a:p>
        </p:txBody>
      </p:sp>
      <p:sp>
        <p:nvSpPr>
          <p:cNvPr id="793" name="PlaceHolder 2"/>
          <p:cNvSpPr>
            <a:spLocks noGrp="1"/>
          </p:cNvSpPr>
          <p:nvPr>
            <p:ph/>
          </p:nvPr>
        </p:nvSpPr>
        <p:spPr>
          <a:xfrm>
            <a:off x="491760" y="1708200"/>
            <a:ext cx="4906800" cy="459036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alleles across individuals breaks down because of 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fast increase in frequency of the selected allele and those at the vicinity </a:t>
            </a:r>
            <a:r>
              <a:rPr b="0" lang="en-GB" sz="2000" spc="-1" strike="noStrike">
                <a:solidFill>
                  <a:srgbClr val="343434"/>
                </a:solidFill>
                <a:latin typeface="Calibri"/>
              </a:rPr>
              <a:t>(selective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methods based on haplotype extension (e.g. iHS score, in rehh, see workshop)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Possible to compare extension across populations instead of within (XP-EHH, Rsb).</a:t>
            </a:r>
            <a:endParaRPr b="0" lang="en-GB" sz="2000" spc="-1" strike="noStrike">
              <a:latin typeface="Arial"/>
            </a:endParaRPr>
          </a:p>
        </p:txBody>
      </p:sp>
      <p:pic>
        <p:nvPicPr>
          <p:cNvPr id="794" name="" descr=""/>
          <p:cNvPicPr/>
          <p:nvPr/>
        </p:nvPicPr>
        <p:blipFill>
          <a:blip r:embed="rId1"/>
          <a:stretch/>
        </p:blipFill>
        <p:spPr>
          <a:xfrm>
            <a:off x="-4680" y="5773320"/>
            <a:ext cx="1083240" cy="1083240"/>
          </a:xfrm>
          <a:prstGeom prst="rect">
            <a:avLst/>
          </a:prstGeom>
          <a:ln w="0">
            <a:noFill/>
          </a:ln>
        </p:spPr>
      </p:pic>
      <p:pic>
        <p:nvPicPr>
          <p:cNvPr id="795" name="" descr=""/>
          <p:cNvPicPr/>
          <p:nvPr/>
        </p:nvPicPr>
        <p:blipFill>
          <a:blip r:embed="rId2"/>
          <a:stretch/>
        </p:blipFill>
        <p:spPr>
          <a:xfrm>
            <a:off x="1260000" y="5760000"/>
            <a:ext cx="1096560" cy="1096560"/>
          </a:xfrm>
          <a:prstGeom prst="rect">
            <a:avLst/>
          </a:prstGeom>
          <a:ln w="0">
            <a:noFill/>
          </a:ln>
        </p:spPr>
      </p:pic>
      <p:pic>
        <p:nvPicPr>
          <p:cNvPr id="796" name="" descr=""/>
          <p:cNvPicPr/>
          <p:nvPr/>
        </p:nvPicPr>
        <p:blipFill>
          <a:blip r:embed="rId3"/>
          <a:stretch/>
        </p:blipFill>
        <p:spPr>
          <a:xfrm>
            <a:off x="5544000" y="216000"/>
            <a:ext cx="6214680" cy="6658560"/>
          </a:xfrm>
          <a:prstGeom prst="rect">
            <a:avLst/>
          </a:prstGeom>
          <a:ln w="0">
            <a:noFill/>
          </a:ln>
        </p:spPr>
      </p:pic>
      <p:sp>
        <p:nvSpPr>
          <p:cNvPr id="797"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Linkage</a:t>
            </a:r>
            <a:endParaRPr b="0" lang="en-GB" sz="4400" spc="-1" strike="noStrike">
              <a:latin typeface="Arial"/>
            </a:endParaRPr>
          </a:p>
        </p:txBody>
      </p:sp>
      <p:sp>
        <p:nvSpPr>
          <p:cNvPr id="799" name="PlaceHolder 2"/>
          <p:cNvSpPr>
            <a:spLocks noGrp="1"/>
          </p:cNvSpPr>
          <p:nvPr>
            <p:ph/>
          </p:nvPr>
        </p:nvSpPr>
        <p:spPr>
          <a:xfrm>
            <a:off x="491760" y="1708200"/>
            <a:ext cx="3826800" cy="459036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t>
            </a:r>
            <a:r>
              <a:rPr b="0" lang="en-GB" sz="2000" spc="-1" strike="noStrike">
                <a:solidFill>
                  <a:srgbClr val="343434"/>
                </a:solidFill>
                <a:latin typeface="Calibri"/>
              </a:rPr>
              <a:t>alleles across individuals </a:t>
            </a:r>
            <a:r>
              <a:rPr b="0" lang="en-GB" sz="2000" spc="-1" strike="noStrike">
                <a:solidFill>
                  <a:srgbClr val="343434"/>
                </a:solidFill>
                <a:latin typeface="Calibri"/>
              </a:rPr>
              <a:t>breaks down because of </a:t>
            </a:r>
            <a:r>
              <a:rPr b="0" lang="en-GB" sz="2000" spc="-1" strike="noStrike">
                <a:solidFill>
                  <a:srgbClr val="343434"/>
                </a:solidFill>
                <a:latin typeface="Calibri"/>
              </a:rPr>
              <a:t>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a:t>
            </a:r>
            <a:r>
              <a:rPr b="0" lang="en-GB" sz="2000" spc="-1" strike="noStrike">
                <a:solidFill>
                  <a:srgbClr val="343434"/>
                </a:solidFill>
                <a:latin typeface="Calibri"/>
              </a:rPr>
              <a:t>fast increase in frequency of </a:t>
            </a:r>
            <a:r>
              <a:rPr b="0" lang="en-GB" sz="2000" spc="-1" strike="noStrike">
                <a:solidFill>
                  <a:srgbClr val="343434"/>
                </a:solidFill>
                <a:latin typeface="Calibri"/>
              </a:rPr>
              <a:t>the selected allele and </a:t>
            </a:r>
            <a:r>
              <a:rPr b="0" lang="en-GB" sz="2000" spc="-1" strike="noStrike">
                <a:solidFill>
                  <a:srgbClr val="343434"/>
                </a:solidFill>
                <a:latin typeface="Calibri"/>
              </a:rPr>
              <a:t>those at the vicinity </a:t>
            </a:r>
            <a:r>
              <a:rPr b="0" lang="en-GB" sz="2000" spc="-1" strike="noStrike">
                <a:solidFill>
                  <a:srgbClr val="343434"/>
                </a:solidFill>
                <a:latin typeface="Calibri"/>
              </a:rPr>
              <a:t>(selective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a:t>
            </a:r>
            <a:r>
              <a:rPr b="0" lang="en-GB" sz="2000" spc="-1" strike="noStrike">
                <a:solidFill>
                  <a:srgbClr val="343434"/>
                </a:solidFill>
                <a:latin typeface="Calibri"/>
              </a:rPr>
              <a:t>methods based on </a:t>
            </a:r>
            <a:r>
              <a:rPr b="0" lang="en-GB" sz="2000" spc="-1" strike="noStrike">
                <a:solidFill>
                  <a:srgbClr val="343434"/>
                </a:solidFill>
                <a:latin typeface="Calibri"/>
              </a:rPr>
              <a:t>haplotype extension (e.g. </a:t>
            </a:r>
            <a:r>
              <a:rPr b="0" lang="en-GB" sz="2000" spc="-1" strike="noStrike">
                <a:solidFill>
                  <a:srgbClr val="343434"/>
                </a:solidFill>
                <a:latin typeface="Calibri"/>
              </a:rPr>
              <a:t>rehh, see workshop)</a:t>
            </a:r>
            <a:endParaRPr b="0" lang="en-GB" sz="2000" spc="-1" strike="noStrike">
              <a:latin typeface="Arial"/>
            </a:endParaRPr>
          </a:p>
        </p:txBody>
      </p:sp>
      <p:pic>
        <p:nvPicPr>
          <p:cNvPr id="800" name="" descr=""/>
          <p:cNvPicPr/>
          <p:nvPr/>
        </p:nvPicPr>
        <p:blipFill>
          <a:blip r:embed="rId1"/>
          <a:stretch/>
        </p:blipFill>
        <p:spPr>
          <a:xfrm>
            <a:off x="-4680" y="5773320"/>
            <a:ext cx="1083240" cy="1083240"/>
          </a:xfrm>
          <a:prstGeom prst="rect">
            <a:avLst/>
          </a:prstGeom>
          <a:ln w="0">
            <a:noFill/>
          </a:ln>
        </p:spPr>
      </p:pic>
      <p:pic>
        <p:nvPicPr>
          <p:cNvPr id="801" name="" descr=""/>
          <p:cNvPicPr/>
          <p:nvPr/>
        </p:nvPicPr>
        <p:blipFill>
          <a:blip r:embed="rId2"/>
          <a:stretch/>
        </p:blipFill>
        <p:spPr>
          <a:xfrm>
            <a:off x="4385520" y="2880000"/>
            <a:ext cx="7237080" cy="3189240"/>
          </a:xfrm>
          <a:prstGeom prst="rect">
            <a:avLst/>
          </a:prstGeom>
          <a:ln w="0">
            <a:noFill/>
          </a:ln>
        </p:spPr>
      </p:pic>
      <p:pic>
        <p:nvPicPr>
          <p:cNvPr id="802" name="" descr=""/>
          <p:cNvPicPr/>
          <p:nvPr/>
        </p:nvPicPr>
        <p:blipFill>
          <a:blip r:embed="rId3"/>
          <a:stretch/>
        </p:blipFill>
        <p:spPr>
          <a:xfrm>
            <a:off x="1260000" y="5760000"/>
            <a:ext cx="1096560" cy="1096560"/>
          </a:xfrm>
          <a:prstGeom prst="rect">
            <a:avLst/>
          </a:prstGeom>
          <a:ln w="0">
            <a:noFill/>
          </a:ln>
        </p:spPr>
      </p:pic>
      <p:sp>
        <p:nvSpPr>
          <p:cNvPr id="803" name=""/>
          <p:cNvSpPr/>
          <p:nvPr/>
        </p:nvSpPr>
        <p:spPr>
          <a:xfrm flipV="1">
            <a:off x="6404040" y="2340000"/>
            <a:ext cx="360" cy="2520000"/>
          </a:xfrm>
          <a:prstGeom prst="line">
            <a:avLst/>
          </a:prstGeom>
          <a:ln w="38160">
            <a:solidFill>
              <a:srgbClr val="ff4000"/>
            </a:solidFill>
            <a:round/>
            <a:tailEnd len="med" type="triangle" w="med"/>
          </a:ln>
        </p:spPr>
        <p:style>
          <a:lnRef idx="0"/>
          <a:fillRef idx="0"/>
          <a:effectRef idx="0"/>
          <a:fontRef idx="minor"/>
        </p:style>
      </p:sp>
      <p:sp>
        <p:nvSpPr>
          <p:cNvPr id="804" name=""/>
          <p:cNvSpPr/>
          <p:nvPr/>
        </p:nvSpPr>
        <p:spPr>
          <a:xfrm>
            <a:off x="4964040" y="1620000"/>
            <a:ext cx="3238560" cy="688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1400" spc="-1" strike="noStrike">
                <a:solidFill>
                  <a:srgbClr val="000000"/>
                </a:solidFill>
                <a:latin typeface="Arial"/>
                <a:ea typeface="DejaVu Sans"/>
              </a:rPr>
              <a:t>If the sweep is fixed, there is only the derived allele at the centre, and the iHS score can not be computed</a:t>
            </a:r>
            <a:endParaRPr b="0" lang="en-GB" sz="1400" spc="-1" strike="noStrike">
              <a:latin typeface="Arial"/>
            </a:endParaRPr>
          </a:p>
        </p:txBody>
      </p:sp>
      <p:sp>
        <p:nvSpPr>
          <p:cNvPr id="805"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35"/>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local genealogies, and a problem...</a:t>
            </a:r>
            <a:endParaRPr b="0" lang="en-GB" sz="4400" spc="-1" strike="noStrike">
              <a:latin typeface="Arial"/>
            </a:endParaRPr>
          </a:p>
        </p:txBody>
      </p:sp>
      <p:pic>
        <p:nvPicPr>
          <p:cNvPr id="807" name="" descr=""/>
          <p:cNvPicPr/>
          <p:nvPr/>
        </p:nvPicPr>
        <p:blipFill>
          <a:blip r:embed="rId1"/>
          <a:stretch/>
        </p:blipFill>
        <p:spPr>
          <a:xfrm>
            <a:off x="3529800" y="1098000"/>
            <a:ext cx="6728400" cy="5758200"/>
          </a:xfrm>
          <a:prstGeom prst="rect">
            <a:avLst/>
          </a:prstGeom>
          <a:ln w="0">
            <a:noFill/>
          </a:ln>
        </p:spPr>
      </p:pic>
      <p:sp>
        <p:nvSpPr>
          <p:cNvPr id="808" name=""/>
          <p:cNvSpPr/>
          <p:nvPr/>
        </p:nvSpPr>
        <p:spPr>
          <a:xfrm>
            <a:off x="360000" y="2880000"/>
            <a:ext cx="3778200" cy="2467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But selection acts locally and demography over the whole genome. </a:t>
            </a:r>
            <a:endParaRPr b="0" lang="en-GB" sz="2400" spc="-1" strike="noStrike">
              <a:latin typeface="Arial"/>
            </a:endParaRPr>
          </a:p>
          <a:p>
            <a:pPr>
              <a:lnSpc>
                <a:spcPct val="100000"/>
              </a:lnSpc>
              <a:buNone/>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Right?? … …</a:t>
            </a:r>
            <a:endParaRPr b="0" lang="en-GB" sz="2400" spc="-1" strike="noStrike">
              <a:latin typeface="Arial"/>
            </a:endParaRPr>
          </a:p>
          <a:p>
            <a:pPr>
              <a:lnSpc>
                <a:spcPct val="100000"/>
              </a:lnSpc>
              <a:buNone/>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Issue of variance...</a:t>
            </a:r>
            <a:endParaRPr b="0" lang="en-GB" sz="2400" spc="-1" strike="noStrike">
              <a:latin typeface="Arial"/>
            </a:endParaRPr>
          </a:p>
        </p:txBody>
      </p:sp>
      <p:sp>
        <p:nvSpPr>
          <p:cNvPr id="80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0" name="" descr=""/>
          <p:cNvPicPr/>
          <p:nvPr/>
        </p:nvPicPr>
        <p:blipFill>
          <a:blip r:embed="rId1"/>
          <a:srcRect l="0" t="0" r="0" b="2887"/>
          <a:stretch/>
        </p:blipFill>
        <p:spPr>
          <a:xfrm>
            <a:off x="1980000" y="1278360"/>
            <a:ext cx="5671440" cy="5578560"/>
          </a:xfrm>
          <a:prstGeom prst="rect">
            <a:avLst/>
          </a:prstGeom>
          <a:ln w="0">
            <a:noFill/>
          </a:ln>
        </p:spPr>
      </p:pic>
      <p:pic>
        <p:nvPicPr>
          <p:cNvPr id="811" name="" descr=""/>
          <p:cNvPicPr/>
          <p:nvPr/>
        </p:nvPicPr>
        <p:blipFill>
          <a:blip r:embed="rId2"/>
          <a:stretch/>
        </p:blipFill>
        <p:spPr>
          <a:xfrm>
            <a:off x="34200" y="5400000"/>
            <a:ext cx="1404720" cy="1404720"/>
          </a:xfrm>
          <a:prstGeom prst="rect">
            <a:avLst/>
          </a:prstGeom>
          <a:ln w="0">
            <a:noFill/>
          </a:ln>
        </p:spPr>
      </p:pic>
      <p:sp>
        <p:nvSpPr>
          <p:cNvPr id="812" name="PlaceHolder 41"/>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The ideal situation</a:t>
            </a:r>
            <a:endParaRPr b="0" lang="en-GB" sz="4400" spc="-1" strike="noStrike">
              <a:latin typeface="Arial"/>
            </a:endParaRPr>
          </a:p>
        </p:txBody>
      </p:sp>
      <p:sp>
        <p:nvSpPr>
          <p:cNvPr id="813" name=""/>
          <p:cNvSpPr/>
          <p:nvPr/>
        </p:nvSpPr>
        <p:spPr>
          <a:xfrm>
            <a:off x="7920000" y="3420000"/>
            <a:ext cx="358920" cy="14389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8160">
            <a:solidFill>
              <a:srgbClr val="000000"/>
            </a:solidFill>
            <a:round/>
          </a:ln>
        </p:spPr>
        <p:style>
          <a:lnRef idx="0"/>
          <a:fillRef idx="0"/>
          <a:effectRef idx="0"/>
          <a:fontRef idx="minor"/>
        </p:style>
      </p:sp>
      <p:sp>
        <p:nvSpPr>
          <p:cNvPr id="814" name=""/>
          <p:cNvSpPr/>
          <p:nvPr/>
        </p:nvSpPr>
        <p:spPr>
          <a:xfrm>
            <a:off x="8463960" y="3600000"/>
            <a:ext cx="3054960" cy="1259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400" spc="-1" strike="noStrike">
                <a:solidFill>
                  <a:srgbClr val="000000"/>
                </a:solidFill>
                <a:latin typeface="Arial"/>
                <a:ea typeface="DejaVu Sans"/>
              </a:rPr>
              <a:t>This part can</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be challenging beyond a few model species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Recent developments (e.g. Nanopore) make it easier</a:t>
            </a:r>
            <a:endParaRPr b="0" lang="en-GB" sz="1400" spc="-1" strike="noStrike">
              <a:latin typeface="Arial"/>
            </a:endParaRPr>
          </a:p>
        </p:txBody>
      </p:sp>
      <p:sp>
        <p:nvSpPr>
          <p:cNvPr id="815" name=""/>
          <p:cNvSpPr/>
          <p:nvPr/>
        </p:nvSpPr>
        <p:spPr>
          <a:xfrm>
            <a:off x="7910640" y="5246640"/>
            <a:ext cx="358920" cy="14389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8160">
            <a:solidFill>
              <a:srgbClr val="000000"/>
            </a:solidFill>
            <a:round/>
          </a:ln>
        </p:spPr>
        <p:style>
          <a:lnRef idx="0"/>
          <a:fillRef idx="0"/>
          <a:effectRef idx="0"/>
          <a:fontRef idx="minor"/>
        </p:style>
      </p:sp>
      <p:sp>
        <p:nvSpPr>
          <p:cNvPr id="816" name=""/>
          <p:cNvSpPr/>
          <p:nvPr/>
        </p:nvSpPr>
        <p:spPr>
          <a:xfrm>
            <a:off x="8450640" y="5080320"/>
            <a:ext cx="3054960" cy="1687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400" spc="-1" strike="noStrike">
                <a:solidFill>
                  <a:srgbClr val="000000"/>
                </a:solidFill>
                <a:latin typeface="Arial"/>
                <a:ea typeface="DejaVu Sans"/>
              </a:rPr>
              <a:t>This part is not yet fully doable for many species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One can however use extensive databanks from model species (e.g. bank of mutants in Arabidopsis).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Risk of storytelling.</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Risk of lack of functional conservation</a:t>
            </a:r>
            <a:endParaRPr b="0" lang="en-GB" sz="1400" spc="-1" strike="noStrike">
              <a:latin typeface="Arial"/>
            </a:endParaRPr>
          </a:p>
        </p:txBody>
      </p:sp>
      <p:sp>
        <p:nvSpPr>
          <p:cNvPr id="817"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36"/>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More complicated. Soft and partial sweeps</a:t>
            </a:r>
            <a:endParaRPr b="0" lang="en-GB" sz="4400" spc="-1" strike="noStrike">
              <a:latin typeface="Arial"/>
            </a:endParaRPr>
          </a:p>
        </p:txBody>
      </p:sp>
      <p:pic>
        <p:nvPicPr>
          <p:cNvPr id="819" name="" descr=""/>
          <p:cNvPicPr/>
          <p:nvPr/>
        </p:nvPicPr>
        <p:blipFill>
          <a:blip r:embed="rId1"/>
          <a:srcRect l="0" t="0" r="24194" b="0"/>
          <a:stretch/>
        </p:blipFill>
        <p:spPr>
          <a:xfrm>
            <a:off x="3960360" y="1268280"/>
            <a:ext cx="4674960" cy="5415480"/>
          </a:xfrm>
          <a:prstGeom prst="rect">
            <a:avLst/>
          </a:prstGeom>
          <a:ln w="0">
            <a:noFill/>
          </a:ln>
        </p:spPr>
      </p:pic>
      <p:sp>
        <p:nvSpPr>
          <p:cNvPr id="820"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1" name="" descr=""/>
          <p:cNvPicPr/>
          <p:nvPr/>
        </p:nvPicPr>
        <p:blipFill>
          <a:blip r:embed="rId1"/>
          <a:stretch/>
        </p:blipFill>
        <p:spPr>
          <a:xfrm>
            <a:off x="2340000" y="900000"/>
            <a:ext cx="6658920" cy="5841720"/>
          </a:xfrm>
          <a:prstGeom prst="rect">
            <a:avLst/>
          </a:prstGeom>
          <a:ln w="0">
            <a:noFill/>
          </a:ln>
        </p:spPr>
      </p:pic>
      <p:sp>
        <p:nvSpPr>
          <p:cNvPr id="822" name="PlaceHolder 37"/>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Confounding factors</a:t>
            </a:r>
            <a:endParaRPr b="0" lang="en-GB" sz="4400" spc="-1" strike="noStrike">
              <a:latin typeface="Arial"/>
            </a:endParaRPr>
          </a:p>
        </p:txBody>
      </p:sp>
      <p:sp>
        <p:nvSpPr>
          <p:cNvPr id="823" name=""/>
          <p:cNvSpPr/>
          <p:nvPr/>
        </p:nvSpPr>
        <p:spPr>
          <a:xfrm>
            <a:off x="7386480" y="900000"/>
            <a:ext cx="1612440" cy="5956920"/>
          </a:xfrm>
          <a:prstGeom prst="rect">
            <a:avLst/>
          </a:prstGeom>
          <a:noFill/>
          <a:ln w="57240">
            <a:solidFill>
              <a:srgbClr val="ff4000"/>
            </a:solidFill>
            <a:round/>
          </a:ln>
        </p:spPr>
        <p:style>
          <a:lnRef idx="0"/>
          <a:fillRef idx="0"/>
          <a:effectRef idx="0"/>
          <a:fontRef idx="minor"/>
        </p:style>
      </p:sp>
      <p:sp>
        <p:nvSpPr>
          <p:cNvPr id="824"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3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t>
            </a:r>
            <a:r>
              <a:rPr b="0" lang="en-GB" sz="4400" spc="26" strike="noStrike">
                <a:solidFill>
                  <a:srgbClr val="621360"/>
                </a:solidFill>
                <a:latin typeface="Calibri bold"/>
                <a:ea typeface="Aero Bold"/>
              </a:rPr>
              <a:t>Linked’ selection</a:t>
            </a:r>
            <a:endParaRPr b="0" lang="en-GB" sz="4400" spc="-1" strike="noStrike">
              <a:latin typeface="Arial"/>
            </a:endParaRPr>
          </a:p>
        </p:txBody>
      </p:sp>
      <p:pic>
        <p:nvPicPr>
          <p:cNvPr id="826" name="" descr=""/>
          <p:cNvPicPr/>
          <p:nvPr/>
        </p:nvPicPr>
        <p:blipFill>
          <a:blip r:embed="rId1"/>
          <a:stretch/>
        </p:blipFill>
        <p:spPr>
          <a:xfrm>
            <a:off x="180000" y="1080000"/>
            <a:ext cx="11287080" cy="4986000"/>
          </a:xfrm>
          <a:prstGeom prst="rect">
            <a:avLst/>
          </a:prstGeom>
          <a:ln w="0">
            <a:noFill/>
          </a:ln>
        </p:spPr>
      </p:pic>
      <p:sp>
        <p:nvSpPr>
          <p:cNvPr id="827" name=""/>
          <p:cNvSpPr/>
          <p:nvPr/>
        </p:nvSpPr>
        <p:spPr>
          <a:xfrm>
            <a:off x="9108000" y="6565320"/>
            <a:ext cx="370116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https://doi.org/10.7554/eLife.67790</a:t>
            </a:r>
            <a:endParaRPr b="0" lang="en-GB" sz="1200" spc="-1" strike="noStrike">
              <a:latin typeface="Arial"/>
            </a:endParaRPr>
          </a:p>
        </p:txBody>
      </p:sp>
      <p:sp>
        <p:nvSpPr>
          <p:cNvPr id="828" name=""/>
          <p:cNvSpPr/>
          <p:nvPr/>
        </p:nvSpPr>
        <p:spPr>
          <a:xfrm>
            <a:off x="900000" y="6192000"/>
            <a:ext cx="755532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1400" spc="-1" strike="noStrike">
                <a:solidFill>
                  <a:srgbClr val="c9211e"/>
                </a:solidFill>
                <a:latin typeface="Arial"/>
                <a:ea typeface="DejaVu Sans"/>
              </a:rPr>
              <a:t>Note that we consider populations that sexually reproduce, but if recombination is locally low relative to mutation, we converge to this clonal case</a:t>
            </a:r>
            <a:endParaRPr b="0" lang="en-GB" sz="1400" spc="-1" strike="noStrike">
              <a:latin typeface="Arial"/>
            </a:endParaRPr>
          </a:p>
        </p:txBody>
      </p:sp>
      <p:sp>
        <p:nvSpPr>
          <p:cNvPr id="829"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Ovale 1"/>
          <p:cNvSpPr/>
          <p:nvPr/>
        </p:nvSpPr>
        <p:spPr>
          <a:xfrm>
            <a:off x="10306080" y="6129360"/>
            <a:ext cx="6084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31" name="Strongly advantageous 2"/>
          <p:cNvSpPr/>
          <p:nvPr/>
        </p:nvSpPr>
        <p:spPr>
          <a:xfrm>
            <a:off x="1765080" y="6043680"/>
            <a:ext cx="12322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Strongly advantageous</a:t>
            </a:r>
            <a:endParaRPr b="0" lang="en-GB" sz="1000" spc="-1" strike="noStrike">
              <a:latin typeface="Arial"/>
            </a:endParaRPr>
          </a:p>
        </p:txBody>
      </p:sp>
      <p:sp>
        <p:nvSpPr>
          <p:cNvPr id="832" name="Mildly deleterious 2"/>
          <p:cNvSpPr/>
          <p:nvPr/>
        </p:nvSpPr>
        <p:spPr>
          <a:xfrm>
            <a:off x="6444720" y="6043680"/>
            <a:ext cx="10036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Mildly deleterious</a:t>
            </a:r>
            <a:endParaRPr b="0" lang="en-GB" sz="1000" spc="-1" strike="noStrike">
              <a:latin typeface="Arial"/>
            </a:endParaRPr>
          </a:p>
        </p:txBody>
      </p:sp>
      <p:sp>
        <p:nvSpPr>
          <p:cNvPr id="833" name="Weakly deleterious 2"/>
          <p:cNvSpPr/>
          <p:nvPr/>
        </p:nvSpPr>
        <p:spPr>
          <a:xfrm>
            <a:off x="8652240" y="6043680"/>
            <a:ext cx="10432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Weakly deleterious</a:t>
            </a:r>
            <a:endParaRPr b="0" lang="en-GB" sz="1000" spc="-1" strike="noStrike">
              <a:latin typeface="Arial"/>
            </a:endParaRPr>
          </a:p>
        </p:txBody>
      </p:sp>
      <p:sp>
        <p:nvSpPr>
          <p:cNvPr id="834" name="Weakly advantageous 2"/>
          <p:cNvSpPr/>
          <p:nvPr/>
        </p:nvSpPr>
        <p:spPr>
          <a:xfrm>
            <a:off x="4114080" y="6043680"/>
            <a:ext cx="117900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Weakly advantageous</a:t>
            </a:r>
            <a:endParaRPr b="0" lang="en-GB" sz="1000" spc="-1" strike="noStrike">
              <a:latin typeface="Arial"/>
            </a:endParaRPr>
          </a:p>
        </p:txBody>
      </p:sp>
      <p:sp>
        <p:nvSpPr>
          <p:cNvPr id="835" name="Neutral 2"/>
          <p:cNvSpPr/>
          <p:nvPr/>
        </p:nvSpPr>
        <p:spPr>
          <a:xfrm>
            <a:off x="10520640" y="6043680"/>
            <a:ext cx="44892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Neutral</a:t>
            </a:r>
            <a:endParaRPr b="0" lang="en-GB" sz="1000" spc="-1" strike="noStrike">
              <a:latin typeface="Arial"/>
            </a:endParaRPr>
          </a:p>
        </p:txBody>
      </p:sp>
      <p:sp>
        <p:nvSpPr>
          <p:cNvPr id="836" name="Ligne 9"/>
          <p:cNvSpPr/>
          <p:nvPr/>
        </p:nvSpPr>
        <p:spPr>
          <a:xfrm>
            <a:off x="1677960" y="4103640"/>
            <a:ext cx="360" cy="707760"/>
          </a:xfrm>
          <a:prstGeom prst="line">
            <a:avLst/>
          </a:prstGeom>
          <a:ln w="0">
            <a:solidFill>
              <a:srgbClr val="000000"/>
            </a:solidFill>
            <a:tailEnd len="med" type="triangle" w="med"/>
          </a:ln>
        </p:spPr>
        <p:style>
          <a:lnRef idx="0"/>
          <a:fillRef idx="0"/>
          <a:effectRef idx="0"/>
          <a:fontRef idx="minor"/>
        </p:style>
      </p:sp>
      <p:sp>
        <p:nvSpPr>
          <p:cNvPr id="837" name="Ligne 10"/>
          <p:cNvSpPr/>
          <p:nvPr/>
        </p:nvSpPr>
        <p:spPr>
          <a:xfrm>
            <a:off x="1699560" y="2579400"/>
            <a:ext cx="360" cy="708120"/>
          </a:xfrm>
          <a:prstGeom prst="line">
            <a:avLst/>
          </a:prstGeom>
          <a:ln w="0">
            <a:solidFill>
              <a:srgbClr val="000000"/>
            </a:solidFill>
            <a:tailEnd len="med" type="triangle" w="med"/>
          </a:ln>
        </p:spPr>
        <p:style>
          <a:lnRef idx="0"/>
          <a:fillRef idx="0"/>
          <a:effectRef idx="0"/>
          <a:fontRef idx="minor"/>
        </p:style>
      </p:sp>
      <p:sp>
        <p:nvSpPr>
          <p:cNvPr id="838" name="Dérive génétique des différents haplotypes 2"/>
          <p:cNvSpPr/>
          <p:nvPr/>
        </p:nvSpPr>
        <p:spPr>
          <a:xfrm>
            <a:off x="518040" y="2684520"/>
            <a:ext cx="235548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Haplotypes drift</a:t>
            </a:r>
            <a:endParaRPr b="0" lang="en-GB" sz="1200" spc="-1" strike="noStrike">
              <a:latin typeface="Arial"/>
            </a:endParaRPr>
          </a:p>
        </p:txBody>
      </p:sp>
      <p:sp>
        <p:nvSpPr>
          <p:cNvPr id="839" name="Interférence de Hill-Robertson 2"/>
          <p:cNvSpPr/>
          <p:nvPr/>
        </p:nvSpPr>
        <p:spPr>
          <a:xfrm>
            <a:off x="722520" y="998640"/>
            <a:ext cx="2116080" cy="554760"/>
          </a:xfrm>
          <a:prstGeom prst="rect">
            <a:avLst/>
          </a:prstGeom>
          <a:noFill/>
          <a:ln w="3240">
            <a:noFill/>
          </a:ln>
        </p:spPr>
        <p:style>
          <a:lnRef idx="0"/>
          <a:fillRef idx="0"/>
          <a:effectRef idx="0"/>
          <a:fontRef idx="minor"/>
        </p:style>
        <p:txBody>
          <a:bodyPr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Hill-Robertson interference</a:t>
            </a:r>
            <a:endParaRPr b="0" lang="en-GB" sz="1600" spc="-1" strike="noStrike">
              <a:latin typeface="Arial"/>
            </a:endParaRPr>
          </a:p>
        </p:txBody>
      </p:sp>
      <p:sp>
        <p:nvSpPr>
          <p:cNvPr id="840" name="Rectangle aux angles arrondis 49"/>
          <p:cNvSpPr/>
          <p:nvPr/>
        </p:nvSpPr>
        <p:spPr>
          <a:xfrm>
            <a:off x="599040" y="1876320"/>
            <a:ext cx="2196360" cy="49320"/>
          </a:xfrm>
          <a:prstGeom prst="roundRect">
            <a:avLst>
              <a:gd name="adj" fmla="val 16667"/>
            </a:avLst>
          </a:prstGeom>
          <a:noFill/>
          <a:ln w="0">
            <a:solidFill>
              <a:srgbClr val="000000"/>
            </a:solidFill>
          </a:ln>
        </p:spPr>
        <p:style>
          <a:lnRef idx="0"/>
          <a:fillRef idx="0"/>
          <a:effectRef idx="0"/>
          <a:fontRef idx="minor"/>
        </p:style>
      </p:sp>
      <p:sp>
        <p:nvSpPr>
          <p:cNvPr id="841" name="Ovale 37"/>
          <p:cNvSpPr/>
          <p:nvPr/>
        </p:nvSpPr>
        <p:spPr>
          <a:xfrm>
            <a:off x="833760" y="186048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2" name="Rectangle aux angles arrondis 50"/>
          <p:cNvSpPr/>
          <p:nvPr/>
        </p:nvSpPr>
        <p:spPr>
          <a:xfrm>
            <a:off x="599040" y="2062080"/>
            <a:ext cx="2196360" cy="49320"/>
          </a:xfrm>
          <a:prstGeom prst="roundRect">
            <a:avLst>
              <a:gd name="adj" fmla="val 16667"/>
            </a:avLst>
          </a:prstGeom>
          <a:noFill/>
          <a:ln w="0">
            <a:solidFill>
              <a:srgbClr val="000000"/>
            </a:solidFill>
          </a:ln>
        </p:spPr>
        <p:style>
          <a:lnRef idx="0"/>
          <a:fillRef idx="0"/>
          <a:effectRef idx="0"/>
          <a:fontRef idx="minor"/>
        </p:style>
      </p:sp>
      <p:sp>
        <p:nvSpPr>
          <p:cNvPr id="843" name="Cercle 25"/>
          <p:cNvSpPr/>
          <p:nvPr/>
        </p:nvSpPr>
        <p:spPr>
          <a:xfrm>
            <a:off x="1337400" y="204624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4" name="Rectangle aux angles arrondis 51"/>
          <p:cNvSpPr/>
          <p:nvPr/>
        </p:nvSpPr>
        <p:spPr>
          <a:xfrm>
            <a:off x="599040" y="2246400"/>
            <a:ext cx="2196360" cy="49320"/>
          </a:xfrm>
          <a:prstGeom prst="roundRect">
            <a:avLst>
              <a:gd name="adj" fmla="val 16667"/>
            </a:avLst>
          </a:prstGeom>
          <a:noFill/>
          <a:ln w="0">
            <a:solidFill>
              <a:srgbClr val="000000"/>
            </a:solidFill>
          </a:ln>
        </p:spPr>
        <p:style>
          <a:lnRef idx="0"/>
          <a:fillRef idx="0"/>
          <a:effectRef idx="0"/>
          <a:fontRef idx="minor"/>
        </p:style>
      </p:sp>
      <p:sp>
        <p:nvSpPr>
          <p:cNvPr id="845" name="Rectangle aux angles arrondis 52"/>
          <p:cNvSpPr/>
          <p:nvPr/>
        </p:nvSpPr>
        <p:spPr>
          <a:xfrm>
            <a:off x="599040" y="2432160"/>
            <a:ext cx="2196360" cy="49320"/>
          </a:xfrm>
          <a:prstGeom prst="roundRect">
            <a:avLst>
              <a:gd name="adj" fmla="val 16667"/>
            </a:avLst>
          </a:prstGeom>
          <a:noFill/>
          <a:ln w="0">
            <a:solidFill>
              <a:srgbClr val="000000"/>
            </a:solidFill>
          </a:ln>
        </p:spPr>
        <p:style>
          <a:lnRef idx="0"/>
          <a:fillRef idx="0"/>
          <a:effectRef idx="0"/>
          <a:fontRef idx="minor"/>
        </p:style>
      </p:sp>
      <p:sp>
        <p:nvSpPr>
          <p:cNvPr id="846" name="Ovale 38"/>
          <p:cNvSpPr/>
          <p:nvPr/>
        </p:nvSpPr>
        <p:spPr>
          <a:xfrm>
            <a:off x="833760" y="241632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7" name="Rectangle aux angles arrondis 53"/>
          <p:cNvSpPr/>
          <p:nvPr/>
        </p:nvSpPr>
        <p:spPr>
          <a:xfrm>
            <a:off x="599040" y="336708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48" name="Ovale 39"/>
          <p:cNvSpPr/>
          <p:nvPr/>
        </p:nvSpPr>
        <p:spPr>
          <a:xfrm>
            <a:off x="833760" y="335124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9" name="Rectangle aux angles arrondis 54"/>
          <p:cNvSpPr/>
          <p:nvPr/>
        </p:nvSpPr>
        <p:spPr>
          <a:xfrm>
            <a:off x="599040" y="355284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50" name="Cercle 26"/>
          <p:cNvSpPr/>
          <p:nvPr/>
        </p:nvSpPr>
        <p:spPr>
          <a:xfrm>
            <a:off x="1337400" y="353700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1" name="Rectangle aux angles arrondis 55"/>
          <p:cNvSpPr/>
          <p:nvPr/>
        </p:nvSpPr>
        <p:spPr>
          <a:xfrm>
            <a:off x="599040" y="373680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52" name="Rectangle aux angles arrondis 56"/>
          <p:cNvSpPr/>
          <p:nvPr/>
        </p:nvSpPr>
        <p:spPr>
          <a:xfrm>
            <a:off x="599040" y="3922560"/>
            <a:ext cx="2196360" cy="50760"/>
          </a:xfrm>
          <a:prstGeom prst="roundRect">
            <a:avLst>
              <a:gd name="adj" fmla="val 16667"/>
            </a:avLst>
          </a:prstGeom>
          <a:noFill/>
          <a:ln w="0">
            <a:solidFill>
              <a:srgbClr val="000000"/>
            </a:solidFill>
          </a:ln>
        </p:spPr>
        <p:style>
          <a:lnRef idx="0"/>
          <a:fillRef idx="0"/>
          <a:effectRef idx="0"/>
          <a:fontRef idx="minor"/>
        </p:style>
      </p:sp>
      <p:sp>
        <p:nvSpPr>
          <p:cNvPr id="853" name="Ovale 40"/>
          <p:cNvSpPr/>
          <p:nvPr/>
        </p:nvSpPr>
        <p:spPr>
          <a:xfrm>
            <a:off x="833760" y="390672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4" name="Perte de mutations avantageuses 2"/>
          <p:cNvSpPr/>
          <p:nvPr/>
        </p:nvSpPr>
        <p:spPr>
          <a:xfrm>
            <a:off x="518040" y="4216320"/>
            <a:ext cx="235548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Loss of advantageous variants</a:t>
            </a:r>
            <a:endParaRPr b="0" lang="en-GB" sz="1200" spc="-1" strike="noStrike">
              <a:latin typeface="Arial"/>
            </a:endParaRPr>
          </a:p>
        </p:txBody>
      </p:sp>
      <p:sp>
        <p:nvSpPr>
          <p:cNvPr id="855" name="Rectangle aux angles arrondis 57"/>
          <p:cNvSpPr/>
          <p:nvPr/>
        </p:nvSpPr>
        <p:spPr>
          <a:xfrm>
            <a:off x="577800" y="4903920"/>
            <a:ext cx="2196360" cy="49320"/>
          </a:xfrm>
          <a:prstGeom prst="roundRect">
            <a:avLst>
              <a:gd name="adj" fmla="val 16667"/>
            </a:avLst>
          </a:prstGeom>
          <a:noFill/>
          <a:ln w="0">
            <a:solidFill>
              <a:srgbClr val="000000"/>
            </a:solidFill>
          </a:ln>
        </p:spPr>
        <p:style>
          <a:lnRef idx="0"/>
          <a:fillRef idx="0"/>
          <a:effectRef idx="0"/>
          <a:fontRef idx="minor"/>
        </p:style>
      </p:sp>
      <p:sp>
        <p:nvSpPr>
          <p:cNvPr id="856" name="Cercle 27"/>
          <p:cNvSpPr/>
          <p:nvPr/>
        </p:nvSpPr>
        <p:spPr>
          <a:xfrm>
            <a:off x="814680" y="488808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7" name="Rectangle aux angles arrondis 58"/>
          <p:cNvSpPr/>
          <p:nvPr/>
        </p:nvSpPr>
        <p:spPr>
          <a:xfrm>
            <a:off x="577800" y="5087880"/>
            <a:ext cx="2196360" cy="49320"/>
          </a:xfrm>
          <a:prstGeom prst="roundRect">
            <a:avLst>
              <a:gd name="adj" fmla="val 16667"/>
            </a:avLst>
          </a:prstGeom>
          <a:noFill/>
          <a:ln w="0">
            <a:solidFill>
              <a:srgbClr val="000000"/>
            </a:solidFill>
          </a:ln>
        </p:spPr>
        <p:style>
          <a:lnRef idx="0"/>
          <a:fillRef idx="0"/>
          <a:effectRef idx="0"/>
          <a:fontRef idx="minor"/>
        </p:style>
      </p:sp>
      <p:sp>
        <p:nvSpPr>
          <p:cNvPr id="858" name="Cercle 28"/>
          <p:cNvSpPr/>
          <p:nvPr/>
        </p:nvSpPr>
        <p:spPr>
          <a:xfrm>
            <a:off x="814680" y="507204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9" name="Rectangle aux angles arrondis 59"/>
          <p:cNvSpPr/>
          <p:nvPr/>
        </p:nvSpPr>
        <p:spPr>
          <a:xfrm>
            <a:off x="577800" y="5272200"/>
            <a:ext cx="2196360" cy="50760"/>
          </a:xfrm>
          <a:prstGeom prst="roundRect">
            <a:avLst>
              <a:gd name="adj" fmla="val 16667"/>
            </a:avLst>
          </a:prstGeom>
          <a:noFill/>
          <a:ln w="0">
            <a:solidFill>
              <a:srgbClr val="000000"/>
            </a:solidFill>
          </a:ln>
        </p:spPr>
        <p:style>
          <a:lnRef idx="0"/>
          <a:fillRef idx="0"/>
          <a:effectRef idx="0"/>
          <a:fontRef idx="minor"/>
        </p:style>
      </p:sp>
      <p:sp>
        <p:nvSpPr>
          <p:cNvPr id="860" name="Cercle 29"/>
          <p:cNvSpPr/>
          <p:nvPr/>
        </p:nvSpPr>
        <p:spPr>
          <a:xfrm>
            <a:off x="814680" y="52563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1" name="Rectangle aux angles arrondis 60"/>
          <p:cNvSpPr/>
          <p:nvPr/>
        </p:nvSpPr>
        <p:spPr>
          <a:xfrm>
            <a:off x="577800" y="5459400"/>
            <a:ext cx="2196360" cy="49320"/>
          </a:xfrm>
          <a:prstGeom prst="roundRect">
            <a:avLst>
              <a:gd name="adj" fmla="val 16667"/>
            </a:avLst>
          </a:prstGeom>
          <a:noFill/>
          <a:ln w="0">
            <a:solidFill>
              <a:srgbClr val="000000"/>
            </a:solidFill>
          </a:ln>
        </p:spPr>
        <p:style>
          <a:lnRef idx="0"/>
          <a:fillRef idx="0"/>
          <a:effectRef idx="0"/>
          <a:fontRef idx="minor"/>
        </p:style>
      </p:sp>
      <p:sp>
        <p:nvSpPr>
          <p:cNvPr id="862" name="Cercle 30"/>
          <p:cNvSpPr/>
          <p:nvPr/>
        </p:nvSpPr>
        <p:spPr>
          <a:xfrm>
            <a:off x="814680" y="54435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3" name="Cercle 31"/>
          <p:cNvSpPr/>
          <p:nvPr/>
        </p:nvSpPr>
        <p:spPr>
          <a:xfrm>
            <a:off x="2579760" y="22305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4" name="Cercle 32"/>
          <p:cNvSpPr/>
          <p:nvPr/>
        </p:nvSpPr>
        <p:spPr>
          <a:xfrm>
            <a:off x="2579760" y="37209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5" name="Ligne 11"/>
          <p:cNvSpPr/>
          <p:nvPr/>
        </p:nvSpPr>
        <p:spPr>
          <a:xfrm>
            <a:off x="4711680" y="2579400"/>
            <a:ext cx="360" cy="708120"/>
          </a:xfrm>
          <a:prstGeom prst="line">
            <a:avLst/>
          </a:prstGeom>
          <a:ln w="0">
            <a:solidFill>
              <a:srgbClr val="000000"/>
            </a:solidFill>
            <a:tailEnd len="med" type="triangle" w="med"/>
          </a:ln>
        </p:spPr>
        <p:style>
          <a:lnRef idx="0"/>
          <a:fillRef idx="0"/>
          <a:effectRef idx="0"/>
          <a:fontRef idx="minor"/>
        </p:style>
      </p:sp>
      <p:sp>
        <p:nvSpPr>
          <p:cNvPr id="866" name="Ligne 12"/>
          <p:cNvSpPr/>
          <p:nvPr/>
        </p:nvSpPr>
        <p:spPr>
          <a:xfrm>
            <a:off x="4711680" y="4103640"/>
            <a:ext cx="360" cy="707760"/>
          </a:xfrm>
          <a:prstGeom prst="line">
            <a:avLst/>
          </a:prstGeom>
          <a:ln w="0">
            <a:solidFill>
              <a:srgbClr val="000000"/>
            </a:solidFill>
            <a:tailEnd len="med" type="triangle" w="med"/>
          </a:ln>
        </p:spPr>
        <p:style>
          <a:lnRef idx="0"/>
          <a:fillRef idx="0"/>
          <a:effectRef idx="0"/>
          <a:fontRef idx="minor"/>
        </p:style>
      </p:sp>
      <p:sp>
        <p:nvSpPr>
          <p:cNvPr id="867" name="Sélection de mutations fortement avantagées 2"/>
          <p:cNvSpPr/>
          <p:nvPr/>
        </p:nvSpPr>
        <p:spPr>
          <a:xfrm>
            <a:off x="3532680" y="2666880"/>
            <a:ext cx="235296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Selection favours the selected variant</a:t>
            </a:r>
            <a:endParaRPr b="0" lang="en-GB" sz="1200" spc="-1" strike="noStrike">
              <a:latin typeface="Arial"/>
            </a:endParaRPr>
          </a:p>
        </p:txBody>
      </p:sp>
      <p:sp>
        <p:nvSpPr>
          <p:cNvPr id="868" name="Balayage sélectif 2"/>
          <p:cNvSpPr/>
          <p:nvPr/>
        </p:nvSpPr>
        <p:spPr>
          <a:xfrm>
            <a:off x="3790080" y="981000"/>
            <a:ext cx="185112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Selective sweep</a:t>
            </a:r>
            <a:endParaRPr b="0" lang="en-GB" sz="1600" spc="-1" strike="noStrike">
              <a:latin typeface="Arial"/>
            </a:endParaRPr>
          </a:p>
        </p:txBody>
      </p:sp>
      <p:sp>
        <p:nvSpPr>
          <p:cNvPr id="869" name="Rectangle aux angles arrondis 61"/>
          <p:cNvSpPr/>
          <p:nvPr/>
        </p:nvSpPr>
        <p:spPr>
          <a:xfrm>
            <a:off x="3611160" y="1878120"/>
            <a:ext cx="2196360" cy="49320"/>
          </a:xfrm>
          <a:prstGeom prst="roundRect">
            <a:avLst>
              <a:gd name="adj" fmla="val 16667"/>
            </a:avLst>
          </a:prstGeom>
          <a:noFill/>
          <a:ln w="0">
            <a:solidFill>
              <a:srgbClr val="000000"/>
            </a:solidFill>
          </a:ln>
        </p:spPr>
        <p:style>
          <a:lnRef idx="0"/>
          <a:fillRef idx="0"/>
          <a:effectRef idx="0"/>
          <a:fontRef idx="minor"/>
        </p:style>
      </p:sp>
      <p:sp>
        <p:nvSpPr>
          <p:cNvPr id="870" name="Rectangle aux angles arrondis 62"/>
          <p:cNvSpPr/>
          <p:nvPr/>
        </p:nvSpPr>
        <p:spPr>
          <a:xfrm>
            <a:off x="3611160" y="2062080"/>
            <a:ext cx="2196360" cy="49320"/>
          </a:xfrm>
          <a:prstGeom prst="roundRect">
            <a:avLst>
              <a:gd name="adj" fmla="val 16667"/>
            </a:avLst>
          </a:prstGeom>
          <a:noFill/>
          <a:ln w="0">
            <a:solidFill>
              <a:srgbClr val="000000"/>
            </a:solidFill>
          </a:ln>
        </p:spPr>
        <p:style>
          <a:lnRef idx="0"/>
          <a:fillRef idx="0"/>
          <a:effectRef idx="0"/>
          <a:fontRef idx="minor"/>
        </p:style>
      </p:sp>
      <p:sp>
        <p:nvSpPr>
          <p:cNvPr id="871" name="Ovale 41"/>
          <p:cNvSpPr/>
          <p:nvPr/>
        </p:nvSpPr>
        <p:spPr>
          <a:xfrm>
            <a:off x="4948560" y="206676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2" name="Rectangle aux angles arrondis 63"/>
          <p:cNvSpPr/>
          <p:nvPr/>
        </p:nvSpPr>
        <p:spPr>
          <a:xfrm>
            <a:off x="3611160" y="2246400"/>
            <a:ext cx="2196360" cy="49320"/>
          </a:xfrm>
          <a:prstGeom prst="roundRect">
            <a:avLst>
              <a:gd name="adj" fmla="val 16667"/>
            </a:avLst>
          </a:prstGeom>
          <a:noFill/>
          <a:ln w="0">
            <a:solidFill>
              <a:srgbClr val="000000"/>
            </a:solidFill>
          </a:ln>
        </p:spPr>
        <p:style>
          <a:lnRef idx="0"/>
          <a:fillRef idx="0"/>
          <a:effectRef idx="0"/>
          <a:fontRef idx="minor"/>
        </p:style>
      </p:sp>
      <p:sp>
        <p:nvSpPr>
          <p:cNvPr id="873" name="Ovale 42"/>
          <p:cNvSpPr/>
          <p:nvPr/>
        </p:nvSpPr>
        <p:spPr>
          <a:xfrm>
            <a:off x="3848040" y="2252520"/>
            <a:ext cx="58680" cy="3816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4" name="Rectangle aux angles arrondis 64"/>
          <p:cNvSpPr/>
          <p:nvPr/>
        </p:nvSpPr>
        <p:spPr>
          <a:xfrm>
            <a:off x="3611160" y="2432160"/>
            <a:ext cx="2196360" cy="49320"/>
          </a:xfrm>
          <a:prstGeom prst="roundRect">
            <a:avLst>
              <a:gd name="adj" fmla="val 16667"/>
            </a:avLst>
          </a:prstGeom>
          <a:noFill/>
          <a:ln w="0">
            <a:solidFill>
              <a:srgbClr val="000000"/>
            </a:solidFill>
          </a:ln>
        </p:spPr>
        <p:style>
          <a:lnRef idx="0"/>
          <a:fillRef idx="0"/>
          <a:effectRef idx="0"/>
          <a:fontRef idx="minor"/>
        </p:style>
      </p:sp>
      <p:sp>
        <p:nvSpPr>
          <p:cNvPr id="875" name="Ovale 43"/>
          <p:cNvSpPr/>
          <p:nvPr/>
        </p:nvSpPr>
        <p:spPr>
          <a:xfrm>
            <a:off x="4555080" y="243828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6" name="Perte de polymorphisme et fixation de mutations délétères 2"/>
          <p:cNvSpPr/>
          <p:nvPr/>
        </p:nvSpPr>
        <p:spPr>
          <a:xfrm>
            <a:off x="3532680" y="412920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Loss of polymorphism and fixation of deleterious variants</a:t>
            </a:r>
            <a:endParaRPr b="0" lang="en-GB" sz="1200" spc="-1" strike="noStrike">
              <a:latin typeface="Arial"/>
            </a:endParaRPr>
          </a:p>
        </p:txBody>
      </p:sp>
      <p:sp>
        <p:nvSpPr>
          <p:cNvPr id="877" name="Ovale 44"/>
          <p:cNvSpPr/>
          <p:nvPr/>
        </p:nvSpPr>
        <p:spPr>
          <a:xfrm>
            <a:off x="4161240" y="1817640"/>
            <a:ext cx="2448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78" name="Ovale 45"/>
          <p:cNvSpPr/>
          <p:nvPr/>
        </p:nvSpPr>
        <p:spPr>
          <a:xfrm>
            <a:off x="5262120" y="186228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79" name="Rectangle aux angles arrondis 65"/>
          <p:cNvSpPr/>
          <p:nvPr/>
        </p:nvSpPr>
        <p:spPr>
          <a:xfrm>
            <a:off x="3611160" y="3357720"/>
            <a:ext cx="2196360" cy="49320"/>
          </a:xfrm>
          <a:prstGeom prst="roundRect">
            <a:avLst>
              <a:gd name="adj" fmla="val 16667"/>
            </a:avLst>
          </a:prstGeom>
          <a:noFill/>
          <a:ln w="0">
            <a:solidFill>
              <a:srgbClr val="000000"/>
            </a:solidFill>
          </a:ln>
        </p:spPr>
        <p:style>
          <a:lnRef idx="0"/>
          <a:fillRef idx="0"/>
          <a:effectRef idx="0"/>
          <a:fontRef idx="minor"/>
        </p:style>
      </p:sp>
      <p:sp>
        <p:nvSpPr>
          <p:cNvPr id="880" name="Rectangle aux angles arrondis 66"/>
          <p:cNvSpPr/>
          <p:nvPr/>
        </p:nvSpPr>
        <p:spPr>
          <a:xfrm>
            <a:off x="3611160" y="354168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1" name="Ovale 46"/>
          <p:cNvSpPr/>
          <p:nvPr/>
        </p:nvSpPr>
        <p:spPr>
          <a:xfrm>
            <a:off x="4948560" y="354636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2" name="Rectangle aux angles arrondis 67"/>
          <p:cNvSpPr/>
          <p:nvPr/>
        </p:nvSpPr>
        <p:spPr>
          <a:xfrm>
            <a:off x="3611160" y="372600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3" name="Ovale 47"/>
          <p:cNvSpPr/>
          <p:nvPr/>
        </p:nvSpPr>
        <p:spPr>
          <a:xfrm>
            <a:off x="3848040" y="373212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4" name="Rectangle aux angles arrondis 68"/>
          <p:cNvSpPr/>
          <p:nvPr/>
        </p:nvSpPr>
        <p:spPr>
          <a:xfrm>
            <a:off x="3610800" y="391176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5" name="Ovale 48"/>
          <p:cNvSpPr/>
          <p:nvPr/>
        </p:nvSpPr>
        <p:spPr>
          <a:xfrm>
            <a:off x="4555080" y="391788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6" name="Ovale 49"/>
          <p:cNvSpPr/>
          <p:nvPr/>
        </p:nvSpPr>
        <p:spPr>
          <a:xfrm>
            <a:off x="4161240" y="3297240"/>
            <a:ext cx="2448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87" name="Ovale 50"/>
          <p:cNvSpPr/>
          <p:nvPr/>
        </p:nvSpPr>
        <p:spPr>
          <a:xfrm>
            <a:off x="5262120" y="334152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88" name="Rectangle aux angles arrondis 69"/>
          <p:cNvSpPr/>
          <p:nvPr/>
        </p:nvSpPr>
        <p:spPr>
          <a:xfrm>
            <a:off x="3611160" y="4892760"/>
            <a:ext cx="2196360" cy="50040"/>
          </a:xfrm>
          <a:prstGeom prst="roundRect">
            <a:avLst>
              <a:gd name="adj" fmla="val 16667"/>
            </a:avLst>
          </a:prstGeom>
          <a:noFill/>
          <a:ln w="0">
            <a:solidFill>
              <a:srgbClr val="000000"/>
            </a:solidFill>
          </a:ln>
        </p:spPr>
        <p:style>
          <a:lnRef idx="0"/>
          <a:fillRef idx="0"/>
          <a:effectRef idx="0"/>
          <a:fontRef idx="minor"/>
        </p:style>
      </p:sp>
      <p:sp>
        <p:nvSpPr>
          <p:cNvPr id="889" name="Ovale 51"/>
          <p:cNvSpPr/>
          <p:nvPr/>
        </p:nvSpPr>
        <p:spPr>
          <a:xfrm>
            <a:off x="4161600" y="4832280"/>
            <a:ext cx="24444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0" name="Cercle 33"/>
          <p:cNvSpPr/>
          <p:nvPr/>
        </p:nvSpPr>
        <p:spPr>
          <a:xfrm>
            <a:off x="5262120" y="487692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1" name="Rectangle aux angles arrondis 70"/>
          <p:cNvSpPr/>
          <p:nvPr/>
        </p:nvSpPr>
        <p:spPr>
          <a:xfrm>
            <a:off x="3611160" y="5082480"/>
            <a:ext cx="2196360" cy="49320"/>
          </a:xfrm>
          <a:prstGeom prst="roundRect">
            <a:avLst>
              <a:gd name="adj" fmla="val 16667"/>
            </a:avLst>
          </a:prstGeom>
          <a:noFill/>
          <a:ln w="0">
            <a:solidFill>
              <a:srgbClr val="000000"/>
            </a:solidFill>
          </a:ln>
        </p:spPr>
        <p:style>
          <a:lnRef idx="0"/>
          <a:fillRef idx="0"/>
          <a:effectRef idx="0"/>
          <a:fontRef idx="minor"/>
        </p:style>
      </p:sp>
      <p:sp>
        <p:nvSpPr>
          <p:cNvPr id="892" name="Ovale 52"/>
          <p:cNvSpPr/>
          <p:nvPr/>
        </p:nvSpPr>
        <p:spPr>
          <a:xfrm>
            <a:off x="4161600" y="5022720"/>
            <a:ext cx="244440" cy="1666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3" name="Cercle 34"/>
          <p:cNvSpPr/>
          <p:nvPr/>
        </p:nvSpPr>
        <p:spPr>
          <a:xfrm>
            <a:off x="5262120" y="5067000"/>
            <a:ext cx="121320" cy="8208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4" name="Rectangle aux angles arrondis 71"/>
          <p:cNvSpPr/>
          <p:nvPr/>
        </p:nvSpPr>
        <p:spPr>
          <a:xfrm>
            <a:off x="3611160" y="5271480"/>
            <a:ext cx="2196360" cy="49320"/>
          </a:xfrm>
          <a:prstGeom prst="roundRect">
            <a:avLst>
              <a:gd name="adj" fmla="val 16667"/>
            </a:avLst>
          </a:prstGeom>
          <a:noFill/>
          <a:ln w="0">
            <a:solidFill>
              <a:srgbClr val="000000"/>
            </a:solidFill>
          </a:ln>
        </p:spPr>
        <p:style>
          <a:lnRef idx="0"/>
          <a:fillRef idx="0"/>
          <a:effectRef idx="0"/>
          <a:fontRef idx="minor"/>
        </p:style>
      </p:sp>
      <p:sp>
        <p:nvSpPr>
          <p:cNvPr id="895" name="Ovale 53"/>
          <p:cNvSpPr/>
          <p:nvPr/>
        </p:nvSpPr>
        <p:spPr>
          <a:xfrm>
            <a:off x="4161600" y="5211720"/>
            <a:ext cx="244440" cy="1666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6" name="Cercle 35"/>
          <p:cNvSpPr/>
          <p:nvPr/>
        </p:nvSpPr>
        <p:spPr>
          <a:xfrm>
            <a:off x="5262120" y="5255640"/>
            <a:ext cx="121320" cy="8208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7" name="Rectangle aux angles arrondis 72"/>
          <p:cNvSpPr/>
          <p:nvPr/>
        </p:nvSpPr>
        <p:spPr>
          <a:xfrm>
            <a:off x="3611160" y="5460840"/>
            <a:ext cx="2196360" cy="50040"/>
          </a:xfrm>
          <a:prstGeom prst="roundRect">
            <a:avLst>
              <a:gd name="adj" fmla="val 16667"/>
            </a:avLst>
          </a:prstGeom>
          <a:noFill/>
          <a:ln w="0">
            <a:solidFill>
              <a:srgbClr val="000000"/>
            </a:solidFill>
          </a:ln>
        </p:spPr>
        <p:style>
          <a:lnRef idx="0"/>
          <a:fillRef idx="0"/>
          <a:effectRef idx="0"/>
          <a:fontRef idx="minor"/>
        </p:style>
      </p:sp>
      <p:sp>
        <p:nvSpPr>
          <p:cNvPr id="898" name="Ovale 54"/>
          <p:cNvSpPr/>
          <p:nvPr/>
        </p:nvSpPr>
        <p:spPr>
          <a:xfrm>
            <a:off x="4161600" y="5400720"/>
            <a:ext cx="24444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9" name="Cercle 36"/>
          <p:cNvSpPr/>
          <p:nvPr/>
        </p:nvSpPr>
        <p:spPr>
          <a:xfrm>
            <a:off x="5262120" y="54450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00" name="Ligne 13"/>
          <p:cNvSpPr/>
          <p:nvPr/>
        </p:nvSpPr>
        <p:spPr>
          <a:xfrm>
            <a:off x="7467120" y="2579400"/>
            <a:ext cx="360" cy="708120"/>
          </a:xfrm>
          <a:prstGeom prst="line">
            <a:avLst/>
          </a:prstGeom>
          <a:ln w="0">
            <a:solidFill>
              <a:srgbClr val="000000"/>
            </a:solidFill>
            <a:tailEnd len="med" type="triangle" w="med"/>
          </a:ln>
        </p:spPr>
        <p:style>
          <a:lnRef idx="0"/>
          <a:fillRef idx="0"/>
          <a:effectRef idx="0"/>
          <a:fontRef idx="minor"/>
        </p:style>
      </p:sp>
      <p:sp>
        <p:nvSpPr>
          <p:cNvPr id="901" name="Ligne 14"/>
          <p:cNvSpPr/>
          <p:nvPr/>
        </p:nvSpPr>
        <p:spPr>
          <a:xfrm>
            <a:off x="7467120" y="4103640"/>
            <a:ext cx="360" cy="707760"/>
          </a:xfrm>
          <a:prstGeom prst="line">
            <a:avLst/>
          </a:prstGeom>
          <a:ln w="0">
            <a:solidFill>
              <a:srgbClr val="000000"/>
            </a:solidFill>
            <a:tailEnd len="med" type="triangle" w="med"/>
          </a:ln>
        </p:spPr>
        <p:style>
          <a:lnRef idx="0"/>
          <a:fillRef idx="0"/>
          <a:effectRef idx="0"/>
          <a:fontRef idx="minor"/>
        </p:style>
      </p:sp>
      <p:sp>
        <p:nvSpPr>
          <p:cNvPr id="902" name="Perte aléatoire de chromosomes sans mutation délétères 2"/>
          <p:cNvSpPr/>
          <p:nvPr/>
        </p:nvSpPr>
        <p:spPr>
          <a:xfrm>
            <a:off x="6288480" y="260280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Haplotypes drift. Random loss of the non-deleterious haplotype. </a:t>
            </a:r>
            <a:endParaRPr b="0" lang="en-GB" sz="1200" spc="-1" strike="noStrike">
              <a:latin typeface="Arial"/>
            </a:endParaRPr>
          </a:p>
        </p:txBody>
      </p:sp>
      <p:sp>
        <p:nvSpPr>
          <p:cNvPr id="903" name="Cliquet de Muller 2"/>
          <p:cNvSpPr/>
          <p:nvPr/>
        </p:nvSpPr>
        <p:spPr>
          <a:xfrm>
            <a:off x="6466320" y="981000"/>
            <a:ext cx="201132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Müller’s ratchett</a:t>
            </a:r>
            <a:endParaRPr b="0" lang="en-GB" sz="1600" spc="-1" strike="noStrike">
              <a:latin typeface="Arial"/>
            </a:endParaRPr>
          </a:p>
        </p:txBody>
      </p:sp>
      <p:sp>
        <p:nvSpPr>
          <p:cNvPr id="904" name="Rectangle aux angles arrondis 73"/>
          <p:cNvSpPr/>
          <p:nvPr/>
        </p:nvSpPr>
        <p:spPr>
          <a:xfrm>
            <a:off x="6366600" y="1878120"/>
            <a:ext cx="2196360" cy="49320"/>
          </a:xfrm>
          <a:prstGeom prst="roundRect">
            <a:avLst>
              <a:gd name="adj" fmla="val 16667"/>
            </a:avLst>
          </a:prstGeom>
          <a:noFill/>
          <a:ln w="0">
            <a:solidFill>
              <a:srgbClr val="000000"/>
            </a:solidFill>
          </a:ln>
        </p:spPr>
        <p:style>
          <a:lnRef idx="0"/>
          <a:fillRef idx="0"/>
          <a:effectRef idx="0"/>
          <a:fontRef idx="minor"/>
        </p:style>
      </p:sp>
      <p:sp>
        <p:nvSpPr>
          <p:cNvPr id="905" name="Rectangle aux angles arrondis 74"/>
          <p:cNvSpPr/>
          <p:nvPr/>
        </p:nvSpPr>
        <p:spPr>
          <a:xfrm>
            <a:off x="6366600" y="2062080"/>
            <a:ext cx="2196360" cy="49320"/>
          </a:xfrm>
          <a:prstGeom prst="roundRect">
            <a:avLst>
              <a:gd name="adj" fmla="val 16667"/>
            </a:avLst>
          </a:prstGeom>
          <a:noFill/>
          <a:ln w="0">
            <a:solidFill>
              <a:srgbClr val="000000"/>
            </a:solidFill>
          </a:ln>
        </p:spPr>
        <p:style>
          <a:lnRef idx="0"/>
          <a:fillRef idx="0"/>
          <a:effectRef idx="0"/>
          <a:fontRef idx="minor"/>
        </p:style>
      </p:sp>
      <p:sp>
        <p:nvSpPr>
          <p:cNvPr id="906" name="Rectangle aux angles arrondis 75"/>
          <p:cNvSpPr/>
          <p:nvPr/>
        </p:nvSpPr>
        <p:spPr>
          <a:xfrm>
            <a:off x="6366600" y="2246400"/>
            <a:ext cx="2196360" cy="49320"/>
          </a:xfrm>
          <a:prstGeom prst="roundRect">
            <a:avLst>
              <a:gd name="adj" fmla="val 16667"/>
            </a:avLst>
          </a:prstGeom>
          <a:noFill/>
          <a:ln w="0">
            <a:solidFill>
              <a:srgbClr val="000000"/>
            </a:solidFill>
          </a:ln>
        </p:spPr>
        <p:style>
          <a:lnRef idx="0"/>
          <a:fillRef idx="0"/>
          <a:effectRef idx="0"/>
          <a:fontRef idx="minor"/>
        </p:style>
      </p:sp>
      <p:sp>
        <p:nvSpPr>
          <p:cNvPr id="907" name="Rectangle aux angles arrondis 76"/>
          <p:cNvSpPr/>
          <p:nvPr/>
        </p:nvSpPr>
        <p:spPr>
          <a:xfrm>
            <a:off x="6366600" y="2432160"/>
            <a:ext cx="2196360" cy="49320"/>
          </a:xfrm>
          <a:prstGeom prst="roundRect">
            <a:avLst>
              <a:gd name="adj" fmla="val 16667"/>
            </a:avLst>
          </a:prstGeom>
          <a:noFill/>
          <a:ln w="0">
            <a:solidFill>
              <a:srgbClr val="000000"/>
            </a:solidFill>
          </a:ln>
        </p:spPr>
        <p:style>
          <a:lnRef idx="0"/>
          <a:fillRef idx="0"/>
          <a:effectRef idx="0"/>
          <a:fontRef idx="minor"/>
        </p:style>
      </p:sp>
      <p:sp>
        <p:nvSpPr>
          <p:cNvPr id="908" name="Accumulation de mutations délétères 2"/>
          <p:cNvSpPr/>
          <p:nvPr/>
        </p:nvSpPr>
        <p:spPr>
          <a:xfrm>
            <a:off x="6288480" y="421632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Fixation of deleterious variant (‘click’ of the ratchett)</a:t>
            </a:r>
            <a:endParaRPr b="0" lang="en-GB" sz="1200" spc="-1" strike="noStrike">
              <a:latin typeface="Arial"/>
            </a:endParaRPr>
          </a:p>
        </p:txBody>
      </p:sp>
      <p:sp>
        <p:nvSpPr>
          <p:cNvPr id="909" name="Cercle 37"/>
          <p:cNvSpPr/>
          <p:nvPr/>
        </p:nvSpPr>
        <p:spPr>
          <a:xfrm>
            <a:off x="8017560" y="223056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0" name="Cercle 38"/>
          <p:cNvSpPr/>
          <p:nvPr/>
        </p:nvSpPr>
        <p:spPr>
          <a:xfrm>
            <a:off x="6760440" y="204624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1" name="Cercle 39"/>
          <p:cNvSpPr/>
          <p:nvPr/>
        </p:nvSpPr>
        <p:spPr>
          <a:xfrm>
            <a:off x="7310520" y="241632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2" name="Ovale 55"/>
          <p:cNvSpPr/>
          <p:nvPr/>
        </p:nvSpPr>
        <p:spPr>
          <a:xfrm>
            <a:off x="7492680" y="223200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3" name="Rectangle aux angles arrondis 77"/>
          <p:cNvSpPr/>
          <p:nvPr/>
        </p:nvSpPr>
        <p:spPr>
          <a:xfrm>
            <a:off x="6366600" y="336852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4" name="Rectangle aux angles arrondis 78"/>
          <p:cNvSpPr/>
          <p:nvPr/>
        </p:nvSpPr>
        <p:spPr>
          <a:xfrm>
            <a:off x="6366600" y="3552840"/>
            <a:ext cx="2196360" cy="49320"/>
          </a:xfrm>
          <a:prstGeom prst="roundRect">
            <a:avLst>
              <a:gd name="adj" fmla="val 16667"/>
            </a:avLst>
          </a:prstGeom>
          <a:noFill/>
          <a:ln w="0">
            <a:solidFill>
              <a:srgbClr val="000000"/>
            </a:solidFill>
          </a:ln>
        </p:spPr>
        <p:style>
          <a:lnRef idx="0"/>
          <a:fillRef idx="0"/>
          <a:effectRef idx="0"/>
          <a:fontRef idx="minor"/>
        </p:style>
      </p:sp>
      <p:sp>
        <p:nvSpPr>
          <p:cNvPr id="915" name="Rectangle aux angles arrondis 79"/>
          <p:cNvSpPr/>
          <p:nvPr/>
        </p:nvSpPr>
        <p:spPr>
          <a:xfrm>
            <a:off x="6366600" y="373680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6" name="Rectangle aux angles arrondis 80"/>
          <p:cNvSpPr/>
          <p:nvPr/>
        </p:nvSpPr>
        <p:spPr>
          <a:xfrm>
            <a:off x="6366600" y="392256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7" name="Cercle 40"/>
          <p:cNvSpPr/>
          <p:nvPr/>
        </p:nvSpPr>
        <p:spPr>
          <a:xfrm>
            <a:off x="8017560" y="372096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8" name="Cercle 41"/>
          <p:cNvSpPr/>
          <p:nvPr/>
        </p:nvSpPr>
        <p:spPr>
          <a:xfrm>
            <a:off x="6760440" y="353844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9" name="Cercle 42"/>
          <p:cNvSpPr/>
          <p:nvPr/>
        </p:nvSpPr>
        <p:spPr>
          <a:xfrm>
            <a:off x="7310520" y="390672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0" name="Ovale 56"/>
          <p:cNvSpPr/>
          <p:nvPr/>
        </p:nvSpPr>
        <p:spPr>
          <a:xfrm>
            <a:off x="7492680" y="372276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1" name="Rectangle aux angles arrondis 81"/>
          <p:cNvSpPr/>
          <p:nvPr/>
        </p:nvSpPr>
        <p:spPr>
          <a:xfrm>
            <a:off x="6366600" y="4891680"/>
            <a:ext cx="2196360" cy="49680"/>
          </a:xfrm>
          <a:prstGeom prst="roundRect">
            <a:avLst>
              <a:gd name="adj" fmla="val 16667"/>
            </a:avLst>
          </a:prstGeom>
          <a:noFill/>
          <a:ln w="0">
            <a:solidFill>
              <a:srgbClr val="000000"/>
            </a:solidFill>
          </a:ln>
        </p:spPr>
        <p:style>
          <a:lnRef idx="0"/>
          <a:fillRef idx="0"/>
          <a:effectRef idx="0"/>
          <a:fontRef idx="minor"/>
        </p:style>
      </p:sp>
      <p:sp>
        <p:nvSpPr>
          <p:cNvPr id="922" name="Cercle 43"/>
          <p:cNvSpPr/>
          <p:nvPr/>
        </p:nvSpPr>
        <p:spPr>
          <a:xfrm>
            <a:off x="6759720" y="487692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3" name="Rectangle aux angles arrondis 82"/>
          <p:cNvSpPr/>
          <p:nvPr/>
        </p:nvSpPr>
        <p:spPr>
          <a:xfrm>
            <a:off x="6366600" y="5085360"/>
            <a:ext cx="2196360" cy="49680"/>
          </a:xfrm>
          <a:prstGeom prst="roundRect">
            <a:avLst>
              <a:gd name="adj" fmla="val 16667"/>
            </a:avLst>
          </a:prstGeom>
          <a:noFill/>
          <a:ln w="0">
            <a:solidFill>
              <a:srgbClr val="000000"/>
            </a:solidFill>
          </a:ln>
        </p:spPr>
        <p:style>
          <a:lnRef idx="0"/>
          <a:fillRef idx="0"/>
          <a:effectRef idx="0"/>
          <a:fontRef idx="minor"/>
        </p:style>
      </p:sp>
      <p:sp>
        <p:nvSpPr>
          <p:cNvPr id="924" name="Cercle 44"/>
          <p:cNvSpPr/>
          <p:nvPr/>
        </p:nvSpPr>
        <p:spPr>
          <a:xfrm>
            <a:off x="6759720" y="50706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5" name="Rectangle aux angles arrondis 83"/>
          <p:cNvSpPr/>
          <p:nvPr/>
        </p:nvSpPr>
        <p:spPr>
          <a:xfrm>
            <a:off x="6366600" y="5279040"/>
            <a:ext cx="2196360" cy="49680"/>
          </a:xfrm>
          <a:prstGeom prst="roundRect">
            <a:avLst>
              <a:gd name="adj" fmla="val 16667"/>
            </a:avLst>
          </a:prstGeom>
          <a:noFill/>
          <a:ln w="0">
            <a:solidFill>
              <a:srgbClr val="000000"/>
            </a:solidFill>
          </a:ln>
        </p:spPr>
        <p:style>
          <a:lnRef idx="0"/>
          <a:fillRef idx="0"/>
          <a:effectRef idx="0"/>
          <a:fontRef idx="minor"/>
        </p:style>
      </p:sp>
      <p:sp>
        <p:nvSpPr>
          <p:cNvPr id="926" name="Cercle 45"/>
          <p:cNvSpPr/>
          <p:nvPr/>
        </p:nvSpPr>
        <p:spPr>
          <a:xfrm>
            <a:off x="6759720" y="526428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7" name="Rectangle aux angles arrondis 84"/>
          <p:cNvSpPr/>
          <p:nvPr/>
        </p:nvSpPr>
        <p:spPr>
          <a:xfrm>
            <a:off x="6366600" y="5474160"/>
            <a:ext cx="2196360" cy="49680"/>
          </a:xfrm>
          <a:prstGeom prst="roundRect">
            <a:avLst>
              <a:gd name="adj" fmla="val 16667"/>
            </a:avLst>
          </a:prstGeom>
          <a:noFill/>
          <a:ln w="0">
            <a:solidFill>
              <a:srgbClr val="000000"/>
            </a:solidFill>
          </a:ln>
        </p:spPr>
        <p:style>
          <a:lnRef idx="0"/>
          <a:fillRef idx="0"/>
          <a:effectRef idx="0"/>
          <a:fontRef idx="minor"/>
        </p:style>
      </p:sp>
      <p:sp>
        <p:nvSpPr>
          <p:cNvPr id="928" name="Cercle 46"/>
          <p:cNvSpPr/>
          <p:nvPr/>
        </p:nvSpPr>
        <p:spPr>
          <a:xfrm>
            <a:off x="6759720" y="54594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9" name="Ligne 15"/>
          <p:cNvSpPr/>
          <p:nvPr/>
        </p:nvSpPr>
        <p:spPr>
          <a:xfrm>
            <a:off x="10542600" y="2579400"/>
            <a:ext cx="360" cy="708120"/>
          </a:xfrm>
          <a:prstGeom prst="line">
            <a:avLst/>
          </a:prstGeom>
          <a:ln w="0">
            <a:solidFill>
              <a:srgbClr val="000000"/>
            </a:solidFill>
            <a:tailEnd len="med" type="triangle" w="med"/>
          </a:ln>
        </p:spPr>
        <p:style>
          <a:lnRef idx="0"/>
          <a:fillRef idx="0"/>
          <a:effectRef idx="0"/>
          <a:fontRef idx="minor"/>
        </p:style>
      </p:sp>
      <p:sp>
        <p:nvSpPr>
          <p:cNvPr id="930" name="Ligne 16"/>
          <p:cNvSpPr/>
          <p:nvPr/>
        </p:nvSpPr>
        <p:spPr>
          <a:xfrm>
            <a:off x="10542600" y="4103640"/>
            <a:ext cx="360" cy="707760"/>
          </a:xfrm>
          <a:prstGeom prst="line">
            <a:avLst/>
          </a:prstGeom>
          <a:ln w="0">
            <a:solidFill>
              <a:srgbClr val="000000"/>
            </a:solidFill>
            <a:tailEnd len="med" type="triangle" w="med"/>
          </a:ln>
        </p:spPr>
        <p:style>
          <a:lnRef idx="0"/>
          <a:fillRef idx="0"/>
          <a:effectRef idx="0"/>
          <a:fontRef idx="minor"/>
        </p:style>
      </p:sp>
      <p:sp>
        <p:nvSpPr>
          <p:cNvPr id="931" name="Contre-sélection de mutations modérément délétères 2"/>
          <p:cNvSpPr/>
          <p:nvPr/>
        </p:nvSpPr>
        <p:spPr>
          <a:xfrm>
            <a:off x="9382680" y="2602800"/>
            <a:ext cx="235548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Counterselection of deleterious variant</a:t>
            </a:r>
            <a:endParaRPr b="0" lang="en-GB" sz="1200" spc="-1" strike="noStrike">
              <a:latin typeface="Arial"/>
            </a:endParaRPr>
          </a:p>
        </p:txBody>
      </p:sp>
      <p:sp>
        <p:nvSpPr>
          <p:cNvPr id="932" name="Sélection d’arrière-plan 2"/>
          <p:cNvSpPr/>
          <p:nvPr/>
        </p:nvSpPr>
        <p:spPr>
          <a:xfrm>
            <a:off x="9253080" y="981000"/>
            <a:ext cx="255384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Background selection</a:t>
            </a:r>
            <a:endParaRPr b="0" lang="en-GB" sz="1600" spc="-1" strike="noStrike">
              <a:latin typeface="Arial"/>
            </a:endParaRPr>
          </a:p>
        </p:txBody>
      </p:sp>
      <p:sp>
        <p:nvSpPr>
          <p:cNvPr id="933" name="Rectangle aux angles arrondis 85"/>
          <p:cNvSpPr/>
          <p:nvPr/>
        </p:nvSpPr>
        <p:spPr>
          <a:xfrm>
            <a:off x="9442440" y="1878120"/>
            <a:ext cx="2196360" cy="49320"/>
          </a:xfrm>
          <a:prstGeom prst="roundRect">
            <a:avLst>
              <a:gd name="adj" fmla="val 16667"/>
            </a:avLst>
          </a:prstGeom>
          <a:noFill/>
          <a:ln w="0">
            <a:solidFill>
              <a:srgbClr val="000000"/>
            </a:solidFill>
          </a:ln>
        </p:spPr>
        <p:style>
          <a:lnRef idx="0"/>
          <a:fillRef idx="0"/>
          <a:effectRef idx="0"/>
          <a:fontRef idx="minor"/>
        </p:style>
      </p:sp>
      <p:sp>
        <p:nvSpPr>
          <p:cNvPr id="934" name="Rectangle aux angles arrondis 86"/>
          <p:cNvSpPr/>
          <p:nvPr/>
        </p:nvSpPr>
        <p:spPr>
          <a:xfrm>
            <a:off x="9442440" y="2062080"/>
            <a:ext cx="2196360" cy="49320"/>
          </a:xfrm>
          <a:prstGeom prst="roundRect">
            <a:avLst>
              <a:gd name="adj" fmla="val 16667"/>
            </a:avLst>
          </a:prstGeom>
          <a:noFill/>
          <a:ln w="0">
            <a:solidFill>
              <a:srgbClr val="000000"/>
            </a:solidFill>
          </a:ln>
        </p:spPr>
        <p:style>
          <a:lnRef idx="0"/>
          <a:fillRef idx="0"/>
          <a:effectRef idx="0"/>
          <a:fontRef idx="minor"/>
        </p:style>
      </p:sp>
      <p:sp>
        <p:nvSpPr>
          <p:cNvPr id="935" name="Ovale 57"/>
          <p:cNvSpPr/>
          <p:nvPr/>
        </p:nvSpPr>
        <p:spPr>
          <a:xfrm>
            <a:off x="11565360" y="206676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36" name="Rectangle aux angles arrondis 87"/>
          <p:cNvSpPr/>
          <p:nvPr/>
        </p:nvSpPr>
        <p:spPr>
          <a:xfrm>
            <a:off x="9442440" y="2246400"/>
            <a:ext cx="2196360" cy="49320"/>
          </a:xfrm>
          <a:prstGeom prst="roundRect">
            <a:avLst>
              <a:gd name="adj" fmla="val 16667"/>
            </a:avLst>
          </a:prstGeom>
          <a:noFill/>
          <a:ln w="0">
            <a:solidFill>
              <a:srgbClr val="000000"/>
            </a:solidFill>
          </a:ln>
        </p:spPr>
        <p:style>
          <a:lnRef idx="0"/>
          <a:fillRef idx="0"/>
          <a:effectRef idx="0"/>
          <a:fontRef idx="minor"/>
        </p:style>
      </p:sp>
      <p:sp>
        <p:nvSpPr>
          <p:cNvPr id="937" name="Ovale 58"/>
          <p:cNvSpPr/>
          <p:nvPr/>
        </p:nvSpPr>
        <p:spPr>
          <a:xfrm>
            <a:off x="9679320" y="188280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38" name="Rectangle aux angles arrondis 88"/>
          <p:cNvSpPr/>
          <p:nvPr/>
        </p:nvSpPr>
        <p:spPr>
          <a:xfrm>
            <a:off x="9442440" y="2432160"/>
            <a:ext cx="2196360" cy="49320"/>
          </a:xfrm>
          <a:prstGeom prst="roundRect">
            <a:avLst>
              <a:gd name="adj" fmla="val 16667"/>
            </a:avLst>
          </a:prstGeom>
          <a:noFill/>
          <a:ln w="0">
            <a:solidFill>
              <a:srgbClr val="000000"/>
            </a:solidFill>
          </a:ln>
        </p:spPr>
        <p:style>
          <a:lnRef idx="0"/>
          <a:fillRef idx="0"/>
          <a:effectRef idx="0"/>
          <a:fontRef idx="minor"/>
        </p:style>
      </p:sp>
      <p:sp>
        <p:nvSpPr>
          <p:cNvPr id="939" name="Perte de polymorphisme neutre et avantageux 2"/>
          <p:cNvSpPr/>
          <p:nvPr/>
        </p:nvSpPr>
        <p:spPr>
          <a:xfrm>
            <a:off x="9382680" y="4216320"/>
            <a:ext cx="235548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The linked advantageous variant is lost.</a:t>
            </a:r>
            <a:endParaRPr b="0" lang="en-GB" sz="1200" spc="-1" strike="noStrike">
              <a:latin typeface="Arial"/>
            </a:endParaRPr>
          </a:p>
        </p:txBody>
      </p:sp>
      <p:sp>
        <p:nvSpPr>
          <p:cNvPr id="940" name="Ovale 59"/>
          <p:cNvSpPr/>
          <p:nvPr/>
        </p:nvSpPr>
        <p:spPr>
          <a:xfrm>
            <a:off x="9914400" y="2198520"/>
            <a:ext cx="179280" cy="12384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41" name="Ovale 60"/>
          <p:cNvSpPr/>
          <p:nvPr/>
        </p:nvSpPr>
        <p:spPr>
          <a:xfrm>
            <a:off x="11171880" y="223056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42" name="Ovale 61"/>
          <p:cNvSpPr/>
          <p:nvPr/>
        </p:nvSpPr>
        <p:spPr>
          <a:xfrm>
            <a:off x="10714320" y="2252520"/>
            <a:ext cx="60840" cy="3816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3" name="Rectangle aux angles arrondis 89"/>
          <p:cNvSpPr/>
          <p:nvPr/>
        </p:nvSpPr>
        <p:spPr>
          <a:xfrm>
            <a:off x="9442440" y="3363840"/>
            <a:ext cx="2196360" cy="49320"/>
          </a:xfrm>
          <a:prstGeom prst="roundRect">
            <a:avLst>
              <a:gd name="adj" fmla="val 16667"/>
            </a:avLst>
          </a:prstGeom>
          <a:noFill/>
          <a:ln w="0">
            <a:solidFill>
              <a:srgbClr val="000000"/>
            </a:solidFill>
          </a:ln>
        </p:spPr>
        <p:style>
          <a:lnRef idx="0"/>
          <a:fillRef idx="0"/>
          <a:effectRef idx="0"/>
          <a:fontRef idx="minor"/>
        </p:style>
      </p:sp>
      <p:sp>
        <p:nvSpPr>
          <p:cNvPr id="944" name="Rectangle aux angles arrondis 90"/>
          <p:cNvSpPr/>
          <p:nvPr/>
        </p:nvSpPr>
        <p:spPr>
          <a:xfrm>
            <a:off x="9442440" y="3546360"/>
            <a:ext cx="2196360" cy="50760"/>
          </a:xfrm>
          <a:prstGeom prst="roundRect">
            <a:avLst>
              <a:gd name="adj" fmla="val 16667"/>
            </a:avLst>
          </a:prstGeom>
          <a:noFill/>
          <a:ln w="0">
            <a:solidFill>
              <a:srgbClr val="000000"/>
            </a:solidFill>
          </a:ln>
        </p:spPr>
        <p:style>
          <a:lnRef idx="0"/>
          <a:fillRef idx="0"/>
          <a:effectRef idx="0"/>
          <a:fontRef idx="minor"/>
        </p:style>
      </p:sp>
      <p:sp>
        <p:nvSpPr>
          <p:cNvPr id="945" name="Ovale 62"/>
          <p:cNvSpPr/>
          <p:nvPr/>
        </p:nvSpPr>
        <p:spPr>
          <a:xfrm>
            <a:off x="11565360" y="355284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6" name="Rectangle aux angles arrondis 91"/>
          <p:cNvSpPr/>
          <p:nvPr/>
        </p:nvSpPr>
        <p:spPr>
          <a:xfrm>
            <a:off x="9442440" y="373212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47" name="Ovale 63"/>
          <p:cNvSpPr/>
          <p:nvPr/>
        </p:nvSpPr>
        <p:spPr>
          <a:xfrm>
            <a:off x="9679320" y="33685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8" name="Rectangle aux angles arrondis 92"/>
          <p:cNvSpPr/>
          <p:nvPr/>
        </p:nvSpPr>
        <p:spPr>
          <a:xfrm>
            <a:off x="9442440" y="3917880"/>
            <a:ext cx="2196360" cy="49320"/>
          </a:xfrm>
          <a:prstGeom prst="roundRect">
            <a:avLst>
              <a:gd name="adj" fmla="val 16667"/>
            </a:avLst>
          </a:prstGeom>
          <a:noFill/>
          <a:ln w="0">
            <a:solidFill>
              <a:srgbClr val="000000"/>
            </a:solidFill>
          </a:ln>
        </p:spPr>
        <p:style>
          <a:lnRef idx="0"/>
          <a:fillRef idx="0"/>
          <a:effectRef idx="0"/>
          <a:fontRef idx="minor"/>
        </p:style>
      </p:sp>
      <p:sp>
        <p:nvSpPr>
          <p:cNvPr id="949" name="Ovale 64"/>
          <p:cNvSpPr/>
          <p:nvPr/>
        </p:nvSpPr>
        <p:spPr>
          <a:xfrm>
            <a:off x="9914400" y="3684600"/>
            <a:ext cx="179280" cy="1224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50" name="Ovale 65"/>
          <p:cNvSpPr/>
          <p:nvPr/>
        </p:nvSpPr>
        <p:spPr>
          <a:xfrm>
            <a:off x="11171880" y="371628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51" name="Ovale 66"/>
          <p:cNvSpPr/>
          <p:nvPr/>
        </p:nvSpPr>
        <p:spPr>
          <a:xfrm>
            <a:off x="10714320" y="3736800"/>
            <a:ext cx="6084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2" name="Rectangle aux angles arrondis 93"/>
          <p:cNvSpPr/>
          <p:nvPr/>
        </p:nvSpPr>
        <p:spPr>
          <a:xfrm>
            <a:off x="9442440" y="4916520"/>
            <a:ext cx="2196360" cy="49320"/>
          </a:xfrm>
          <a:prstGeom prst="roundRect">
            <a:avLst>
              <a:gd name="adj" fmla="val 16667"/>
            </a:avLst>
          </a:prstGeom>
          <a:noFill/>
          <a:ln w="0">
            <a:solidFill>
              <a:srgbClr val="000000"/>
            </a:solidFill>
          </a:ln>
        </p:spPr>
        <p:style>
          <a:lnRef idx="0"/>
          <a:fillRef idx="0"/>
          <a:effectRef idx="0"/>
          <a:fontRef idx="minor"/>
        </p:style>
      </p:sp>
      <p:sp>
        <p:nvSpPr>
          <p:cNvPr id="953" name="Rectangle aux angles arrondis 94"/>
          <p:cNvSpPr/>
          <p:nvPr/>
        </p:nvSpPr>
        <p:spPr>
          <a:xfrm>
            <a:off x="9442440" y="5100480"/>
            <a:ext cx="2196360" cy="49320"/>
          </a:xfrm>
          <a:prstGeom prst="roundRect">
            <a:avLst>
              <a:gd name="adj" fmla="val 16667"/>
            </a:avLst>
          </a:prstGeom>
          <a:noFill/>
          <a:ln w="0">
            <a:solidFill>
              <a:srgbClr val="000000"/>
            </a:solidFill>
          </a:ln>
        </p:spPr>
        <p:style>
          <a:lnRef idx="0"/>
          <a:fillRef idx="0"/>
          <a:effectRef idx="0"/>
          <a:fontRef idx="minor"/>
        </p:style>
      </p:sp>
      <p:sp>
        <p:nvSpPr>
          <p:cNvPr id="954" name="Ovale 67"/>
          <p:cNvSpPr/>
          <p:nvPr/>
        </p:nvSpPr>
        <p:spPr>
          <a:xfrm>
            <a:off x="11565360" y="51055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5" name="Ovale 68"/>
          <p:cNvSpPr/>
          <p:nvPr/>
        </p:nvSpPr>
        <p:spPr>
          <a:xfrm>
            <a:off x="9679320" y="492300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6" name="Rectangle aux angles arrondis 95"/>
          <p:cNvSpPr/>
          <p:nvPr/>
        </p:nvSpPr>
        <p:spPr>
          <a:xfrm>
            <a:off x="9442440" y="5470560"/>
            <a:ext cx="2196360" cy="50760"/>
          </a:xfrm>
          <a:prstGeom prst="roundRect">
            <a:avLst>
              <a:gd name="adj" fmla="val 16667"/>
            </a:avLst>
          </a:prstGeom>
          <a:noFill/>
          <a:ln w="0">
            <a:solidFill>
              <a:srgbClr val="000000"/>
            </a:solidFill>
          </a:ln>
        </p:spPr>
        <p:style>
          <a:lnRef idx="0"/>
          <a:fillRef idx="0"/>
          <a:effectRef idx="0"/>
          <a:fontRef idx="minor"/>
        </p:style>
      </p:sp>
      <p:sp>
        <p:nvSpPr>
          <p:cNvPr id="957" name="Rectangle aux angles arrondis 96"/>
          <p:cNvSpPr/>
          <p:nvPr/>
        </p:nvSpPr>
        <p:spPr>
          <a:xfrm>
            <a:off x="9442440" y="5275440"/>
            <a:ext cx="2196360" cy="49320"/>
          </a:xfrm>
          <a:prstGeom prst="roundRect">
            <a:avLst>
              <a:gd name="adj" fmla="val 16667"/>
            </a:avLst>
          </a:prstGeom>
          <a:noFill/>
          <a:ln w="0">
            <a:solidFill>
              <a:srgbClr val="000000"/>
            </a:solidFill>
          </a:ln>
        </p:spPr>
        <p:style>
          <a:lnRef idx="0"/>
          <a:fillRef idx="0"/>
          <a:effectRef idx="0"/>
          <a:fontRef idx="minor"/>
        </p:style>
      </p:sp>
      <p:sp>
        <p:nvSpPr>
          <p:cNvPr id="958" name="Ovale 69"/>
          <p:cNvSpPr/>
          <p:nvPr/>
        </p:nvSpPr>
        <p:spPr>
          <a:xfrm>
            <a:off x="11565360" y="52801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9" name="Ovale 70"/>
          <p:cNvSpPr/>
          <p:nvPr/>
        </p:nvSpPr>
        <p:spPr>
          <a:xfrm>
            <a:off x="1253160" y="6066000"/>
            <a:ext cx="2430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60" name="Cercle 47"/>
          <p:cNvSpPr/>
          <p:nvPr/>
        </p:nvSpPr>
        <p:spPr>
          <a:xfrm>
            <a:off x="3665880" y="611028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61" name="Cercle 48"/>
          <p:cNvSpPr/>
          <p:nvPr/>
        </p:nvSpPr>
        <p:spPr>
          <a:xfrm>
            <a:off x="8263440" y="611028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62" name="Ovale 71"/>
          <p:cNvSpPr/>
          <p:nvPr/>
        </p:nvSpPr>
        <p:spPr>
          <a:xfrm>
            <a:off x="6028200" y="6089760"/>
            <a:ext cx="179640" cy="1224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63" name="(Hill &amp; Robertson 1966) 2"/>
          <p:cNvSpPr/>
          <p:nvPr/>
        </p:nvSpPr>
        <p:spPr>
          <a:xfrm>
            <a:off x="549360" y="1490760"/>
            <a:ext cx="226440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(Hill &amp; Robertson 1966)</a:t>
            </a:r>
            <a:endParaRPr b="0" lang="en-GB" sz="1400" spc="-1" strike="noStrike">
              <a:latin typeface="Arial"/>
            </a:endParaRPr>
          </a:p>
        </p:txBody>
      </p:sp>
      <p:sp>
        <p:nvSpPr>
          <p:cNvPr id="964" name="(Maynard-Smith &amp; Haig 1974) 2"/>
          <p:cNvSpPr/>
          <p:nvPr/>
        </p:nvSpPr>
        <p:spPr>
          <a:xfrm>
            <a:off x="3663000" y="1255680"/>
            <a:ext cx="1983600" cy="515880"/>
          </a:xfrm>
          <a:prstGeom prst="rect">
            <a:avLst/>
          </a:prstGeom>
          <a:noFill/>
          <a:ln w="3240">
            <a:noFill/>
          </a:ln>
        </p:spPr>
        <p:style>
          <a:lnRef idx="0"/>
          <a:fillRef idx="0"/>
          <a:effectRef idx="0"/>
          <a:fontRef idx="minor"/>
        </p:style>
        <p:txBody>
          <a:bodyPr lIns="45720" rIns="45720" tIns="45000" bIns="45000" anchor="t">
            <a:spAutoFit/>
          </a:bodyPr>
          <a:p>
            <a:pPr algn="ctr">
              <a:lnSpc>
                <a:spcPct val="100000"/>
              </a:lnSpc>
              <a:buNone/>
              <a:tabLst>
                <a:tab algn="l" pos="0"/>
              </a:tabLst>
            </a:pPr>
            <a:r>
              <a:rPr b="0" lang="en-GB" sz="1400" spc="-1" strike="noStrike">
                <a:solidFill>
                  <a:srgbClr val="000000"/>
                </a:solidFill>
                <a:latin typeface="Garamond"/>
                <a:ea typeface="Garamond"/>
              </a:rPr>
              <a:t>(Maynard-Smith &amp; Haig 1974)</a:t>
            </a:r>
            <a:endParaRPr b="0" lang="en-GB" sz="1400" spc="-1" strike="noStrike">
              <a:latin typeface="Arial"/>
            </a:endParaRPr>
          </a:p>
        </p:txBody>
      </p:sp>
      <p:sp>
        <p:nvSpPr>
          <p:cNvPr id="965" name="(Charlesworth et al. 1993) 2"/>
          <p:cNvSpPr/>
          <p:nvPr/>
        </p:nvSpPr>
        <p:spPr>
          <a:xfrm>
            <a:off x="9309240" y="1341360"/>
            <a:ext cx="247464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(Charlesworth et al. 1993)</a:t>
            </a:r>
            <a:endParaRPr b="0" lang="en-GB" sz="1400" spc="-1" strike="noStrike">
              <a:latin typeface="Arial"/>
            </a:endParaRPr>
          </a:p>
        </p:txBody>
      </p:sp>
      <p:sp>
        <p:nvSpPr>
          <p:cNvPr id="966" name="(Muller 1932) 2"/>
          <p:cNvSpPr/>
          <p:nvPr/>
        </p:nvSpPr>
        <p:spPr>
          <a:xfrm>
            <a:off x="6795000" y="1341360"/>
            <a:ext cx="133920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(Muller 1932)</a:t>
            </a:r>
            <a:endParaRPr b="0" lang="en-GB"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27"/>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Confounding factors</a:t>
            </a:r>
            <a:endParaRPr b="0" lang="en-GB" sz="4400" spc="-1" strike="noStrike">
              <a:latin typeface="Arial"/>
            </a:endParaRPr>
          </a:p>
        </p:txBody>
      </p:sp>
      <p:sp>
        <p:nvSpPr>
          <p:cNvPr id="968" name="PlaceHolder 28"/>
          <p:cNvSpPr/>
          <p:nvPr/>
        </p:nvSpPr>
        <p:spPr>
          <a:xfrm>
            <a:off x="492480" y="1695960"/>
            <a:ext cx="526608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Local adaptation might show more complicated patterns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This is due to the interplay between selection, recombination, and migration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Recent simulation studies suggest that both peaks and throughs in diversity are possible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Think of the scale at which the sweep may have happened.</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Whenever possible, run simulations to get a sense of what you may expect/detect.</a:t>
            </a:r>
            <a:endParaRPr b="0" lang="en-GB" sz="2400" spc="-1" strike="noStrike">
              <a:latin typeface="Arial"/>
            </a:endParaRPr>
          </a:p>
        </p:txBody>
      </p:sp>
      <p:pic>
        <p:nvPicPr>
          <p:cNvPr id="969" name="" descr=""/>
          <p:cNvPicPr/>
          <p:nvPr/>
        </p:nvPicPr>
        <p:blipFill>
          <a:blip r:embed="rId1"/>
          <a:stretch/>
        </p:blipFill>
        <p:spPr>
          <a:xfrm>
            <a:off x="6156000" y="1080000"/>
            <a:ext cx="5578560" cy="5782680"/>
          </a:xfrm>
          <a:prstGeom prst="rect">
            <a:avLst/>
          </a:prstGeom>
          <a:ln w="0">
            <a:noFill/>
          </a:ln>
        </p:spPr>
      </p:pic>
      <p:pic>
        <p:nvPicPr>
          <p:cNvPr id="970" name="" descr=""/>
          <p:cNvPicPr/>
          <p:nvPr/>
        </p:nvPicPr>
        <p:blipFill>
          <a:blip r:embed="rId2"/>
          <a:stretch/>
        </p:blipFill>
        <p:spPr>
          <a:xfrm>
            <a:off x="10980000" y="5638320"/>
            <a:ext cx="1224360" cy="1224360"/>
          </a:xfrm>
          <a:prstGeom prst="rect">
            <a:avLst/>
          </a:prstGeom>
          <a:ln w="0">
            <a:noFill/>
          </a:ln>
        </p:spPr>
      </p:pic>
      <p:sp>
        <p:nvSpPr>
          <p:cNvPr id="971" name=""/>
          <p:cNvSpPr/>
          <p:nvPr/>
        </p:nvSpPr>
        <p:spPr>
          <a:xfrm>
            <a:off x="11832840" y="5256360"/>
            <a:ext cx="251280" cy="251280"/>
          </a:xfrm>
          <a:prstGeom prst="ellipse">
            <a:avLst/>
          </a:prstGeom>
          <a:solidFill>
            <a:srgbClr val="ff0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scans for association/adaptation</a:t>
            </a:r>
            <a:endParaRPr b="0" lang="en-GB" sz="4400" spc="-1" strike="noStrike">
              <a:latin typeface="Arial"/>
            </a:endParaRPr>
          </a:p>
        </p:txBody>
      </p:sp>
      <p:sp>
        <p:nvSpPr>
          <p:cNvPr id="597" name="Rectangle 47"/>
          <p:cNvSpPr/>
          <p:nvPr/>
        </p:nvSpPr>
        <p:spPr>
          <a:xfrm>
            <a:off x="3340080" y="2057400"/>
            <a:ext cx="362520" cy="2407320"/>
          </a:xfrm>
          <a:prstGeom prst="rect">
            <a:avLst/>
          </a:prstGeom>
          <a:solidFill>
            <a:srgbClr val="ffffff"/>
          </a:solidFill>
          <a:ln w="25560">
            <a:solidFill>
              <a:srgbClr val="ffffff"/>
            </a:solidFill>
            <a:miter/>
          </a:ln>
        </p:spPr>
        <p:style>
          <a:lnRef idx="0"/>
          <a:fillRef idx="0"/>
          <a:effectRef idx="0"/>
          <a:fontRef idx="minor"/>
        </p:style>
      </p:sp>
      <p:sp>
        <p:nvSpPr>
          <p:cNvPr id="598" name="Oval 347"/>
          <p:cNvSpPr/>
          <p:nvPr/>
        </p:nvSpPr>
        <p:spPr>
          <a:xfrm>
            <a:off x="2378880" y="2002680"/>
            <a:ext cx="1305720" cy="1045440"/>
          </a:xfrm>
          <a:prstGeom prst="ellipse">
            <a:avLst/>
          </a:prstGeom>
          <a:noFill/>
          <a:ln w="25560">
            <a:solidFill>
              <a:srgbClr val="000000"/>
            </a:solidFill>
            <a:miter/>
          </a:ln>
        </p:spPr>
        <p:style>
          <a:lnRef idx="0"/>
          <a:fillRef idx="0"/>
          <a:effectRef idx="0"/>
          <a:fontRef idx="minor"/>
        </p:style>
      </p:sp>
      <p:sp>
        <p:nvSpPr>
          <p:cNvPr id="599" name="Oval 348"/>
          <p:cNvSpPr/>
          <p:nvPr/>
        </p:nvSpPr>
        <p:spPr>
          <a:xfrm>
            <a:off x="2312640" y="4154760"/>
            <a:ext cx="1305720" cy="1045440"/>
          </a:xfrm>
          <a:prstGeom prst="ellipse">
            <a:avLst/>
          </a:prstGeom>
          <a:noFill/>
          <a:ln w="25560">
            <a:solidFill>
              <a:srgbClr val="000000"/>
            </a:solidFill>
            <a:miter/>
          </a:ln>
        </p:spPr>
        <p:style>
          <a:lnRef idx="0"/>
          <a:fillRef idx="0"/>
          <a:effectRef idx="0"/>
          <a:fontRef idx="minor"/>
        </p:style>
      </p:sp>
      <p:sp>
        <p:nvSpPr>
          <p:cNvPr id="600" name="Oval 349"/>
          <p:cNvSpPr/>
          <p:nvPr/>
        </p:nvSpPr>
        <p:spPr>
          <a:xfrm>
            <a:off x="3086640" y="2141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01" name="Oval 350"/>
          <p:cNvSpPr/>
          <p:nvPr/>
        </p:nvSpPr>
        <p:spPr>
          <a:xfrm>
            <a:off x="7104960" y="1945800"/>
            <a:ext cx="1305720" cy="1045440"/>
          </a:xfrm>
          <a:prstGeom prst="ellipse">
            <a:avLst/>
          </a:prstGeom>
          <a:noFill/>
          <a:ln w="25560">
            <a:solidFill>
              <a:srgbClr val="000000"/>
            </a:solidFill>
            <a:miter/>
          </a:ln>
        </p:spPr>
        <p:style>
          <a:lnRef idx="0"/>
          <a:fillRef idx="0"/>
          <a:effectRef idx="0"/>
          <a:fontRef idx="minor"/>
        </p:style>
      </p:sp>
      <p:sp>
        <p:nvSpPr>
          <p:cNvPr id="602" name="Oval 351"/>
          <p:cNvSpPr/>
          <p:nvPr/>
        </p:nvSpPr>
        <p:spPr>
          <a:xfrm>
            <a:off x="8006040" y="252432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3" name="Oval 352"/>
          <p:cNvSpPr/>
          <p:nvPr/>
        </p:nvSpPr>
        <p:spPr>
          <a:xfrm>
            <a:off x="7370280" y="227268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4" name="Oval 353"/>
          <p:cNvSpPr/>
          <p:nvPr/>
        </p:nvSpPr>
        <p:spPr>
          <a:xfrm>
            <a:off x="7812360" y="208476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5" name="Oval 354"/>
          <p:cNvSpPr/>
          <p:nvPr/>
        </p:nvSpPr>
        <p:spPr>
          <a:xfrm>
            <a:off x="7432560" y="274320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6" name="Oval 355"/>
          <p:cNvSpPr/>
          <p:nvPr/>
        </p:nvSpPr>
        <p:spPr>
          <a:xfrm>
            <a:off x="7747920" y="274320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7" name="Oval 356"/>
          <p:cNvSpPr/>
          <p:nvPr/>
        </p:nvSpPr>
        <p:spPr>
          <a:xfrm>
            <a:off x="7648920" y="243396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8" name="Oval 357"/>
          <p:cNvSpPr/>
          <p:nvPr/>
        </p:nvSpPr>
        <p:spPr>
          <a:xfrm>
            <a:off x="7016760" y="4196160"/>
            <a:ext cx="1326960" cy="1027800"/>
          </a:xfrm>
          <a:prstGeom prst="ellipse">
            <a:avLst/>
          </a:prstGeom>
          <a:noFill/>
          <a:ln w="25560">
            <a:solidFill>
              <a:srgbClr val="000000"/>
            </a:solidFill>
            <a:miter/>
          </a:ln>
        </p:spPr>
        <p:style>
          <a:lnRef idx="0"/>
          <a:fillRef idx="0"/>
          <a:effectRef idx="0"/>
          <a:fontRef idx="minor"/>
        </p:style>
      </p:sp>
      <p:sp>
        <p:nvSpPr>
          <p:cNvPr id="609" name="Oval 358"/>
          <p:cNvSpPr/>
          <p:nvPr/>
        </p:nvSpPr>
        <p:spPr>
          <a:xfrm>
            <a:off x="7324560" y="44449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0" name="Oval 359"/>
          <p:cNvSpPr/>
          <p:nvPr/>
        </p:nvSpPr>
        <p:spPr>
          <a:xfrm>
            <a:off x="7760520" y="466524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1" name="Oval 360"/>
          <p:cNvSpPr/>
          <p:nvPr/>
        </p:nvSpPr>
        <p:spPr>
          <a:xfrm>
            <a:off x="7789680" y="440280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2" name="Oval 361"/>
          <p:cNvSpPr/>
          <p:nvPr/>
        </p:nvSpPr>
        <p:spPr>
          <a:xfrm>
            <a:off x="4335120" y="631008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13" name="Oval 362"/>
          <p:cNvSpPr/>
          <p:nvPr/>
        </p:nvSpPr>
        <p:spPr>
          <a:xfrm>
            <a:off x="4335120" y="664020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4" name="TextBox 46"/>
          <p:cNvSpPr/>
          <p:nvPr/>
        </p:nvSpPr>
        <p:spPr>
          <a:xfrm>
            <a:off x="4615200" y="593568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Allele 1 (advantageous in cold environments)</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Allele 2 (advantageous in warm environments)</a:t>
            </a:r>
            <a:endParaRPr b="0" lang="en-GB" sz="1800" spc="-1" strike="noStrike">
              <a:latin typeface="Arial"/>
            </a:endParaRPr>
          </a:p>
        </p:txBody>
      </p:sp>
      <p:sp>
        <p:nvSpPr>
          <p:cNvPr id="615" name="Straight Connector 3"/>
          <p:cNvSpPr/>
          <p:nvPr/>
        </p:nvSpPr>
        <p:spPr>
          <a:xfrm>
            <a:off x="912960" y="3503520"/>
            <a:ext cx="3387240" cy="360"/>
          </a:xfrm>
          <a:prstGeom prst="line">
            <a:avLst/>
          </a:prstGeom>
          <a:ln w="38160">
            <a:solidFill>
              <a:srgbClr val="000000"/>
            </a:solidFill>
            <a:miter/>
          </a:ln>
        </p:spPr>
        <p:style>
          <a:lnRef idx="0"/>
          <a:fillRef idx="0"/>
          <a:effectRef idx="0"/>
          <a:fontRef idx="minor"/>
        </p:style>
      </p:sp>
      <p:sp>
        <p:nvSpPr>
          <p:cNvPr id="616" name="Straight Connector 4"/>
          <p:cNvSpPr/>
          <p:nvPr/>
        </p:nvSpPr>
        <p:spPr>
          <a:xfrm>
            <a:off x="5959440" y="3503520"/>
            <a:ext cx="3386880" cy="360"/>
          </a:xfrm>
          <a:prstGeom prst="line">
            <a:avLst/>
          </a:prstGeom>
          <a:ln w="38160">
            <a:solidFill>
              <a:srgbClr val="000000"/>
            </a:solidFill>
            <a:miter/>
          </a:ln>
        </p:spPr>
        <p:style>
          <a:lnRef idx="0"/>
          <a:fillRef idx="0"/>
          <a:effectRef idx="0"/>
          <a:fontRef idx="minor"/>
        </p:style>
      </p:sp>
      <p:sp>
        <p:nvSpPr>
          <p:cNvPr id="617" name="TextBox 50"/>
          <p:cNvSpPr/>
          <p:nvPr/>
        </p:nvSpPr>
        <p:spPr>
          <a:xfrm>
            <a:off x="437040" y="258120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Chromosome 1</a:t>
            </a:r>
            <a:endParaRPr b="0" lang="en-GB" sz="1800" spc="-1" strike="noStrike">
              <a:latin typeface="Arial"/>
            </a:endParaRPr>
          </a:p>
        </p:txBody>
      </p:sp>
      <p:sp>
        <p:nvSpPr>
          <p:cNvPr id="618" name="TextBox 51"/>
          <p:cNvSpPr/>
          <p:nvPr/>
        </p:nvSpPr>
        <p:spPr>
          <a:xfrm>
            <a:off x="5739840" y="258912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Chromosome 2</a:t>
            </a:r>
            <a:endParaRPr b="0" lang="en-GB" sz="1800" spc="-1" strike="noStrike">
              <a:latin typeface="Arial"/>
            </a:endParaRPr>
          </a:p>
        </p:txBody>
      </p:sp>
      <p:sp>
        <p:nvSpPr>
          <p:cNvPr id="619" name="TextBox 52"/>
          <p:cNvSpPr/>
          <p:nvPr/>
        </p:nvSpPr>
        <p:spPr>
          <a:xfrm>
            <a:off x="6829560" y="514044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Locus under selection</a:t>
            </a:r>
            <a:endParaRPr b="0" lang="en-GB" sz="1800" spc="-1" strike="noStrike">
              <a:latin typeface="Arial"/>
            </a:endParaRPr>
          </a:p>
        </p:txBody>
      </p:sp>
      <p:sp>
        <p:nvSpPr>
          <p:cNvPr id="620" name="TextBox 53"/>
          <p:cNvSpPr/>
          <p:nvPr/>
        </p:nvSpPr>
        <p:spPr>
          <a:xfrm>
            <a:off x="2030760" y="514044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Neutral locus</a:t>
            </a:r>
            <a:endParaRPr b="0" lang="en-GB" sz="1800" spc="-1" strike="noStrike">
              <a:latin typeface="Arial"/>
            </a:endParaRPr>
          </a:p>
        </p:txBody>
      </p:sp>
      <p:sp>
        <p:nvSpPr>
          <p:cNvPr id="621" name="Right Brace 1"/>
          <p:cNvSpPr/>
          <p:nvPr/>
        </p:nvSpPr>
        <p:spPr>
          <a:xfrm>
            <a:off x="9721440" y="3845880"/>
            <a:ext cx="533160" cy="2005920"/>
          </a:xfrm>
          <a:prstGeom prst="rightBrace">
            <a:avLst>
              <a:gd name="adj1" fmla="val 8333"/>
              <a:gd name="adj2" fmla="val 50000"/>
            </a:avLst>
          </a:prstGeom>
          <a:noFill/>
          <a:ln w="38160">
            <a:solidFill>
              <a:srgbClr val="ff0000"/>
            </a:solidFill>
            <a:miter/>
          </a:ln>
        </p:spPr>
        <p:style>
          <a:lnRef idx="0"/>
          <a:fillRef idx="0"/>
          <a:effectRef idx="0"/>
          <a:fontRef idx="minor"/>
        </p:style>
      </p:sp>
      <p:sp>
        <p:nvSpPr>
          <p:cNvPr id="622" name="Right Brace 4"/>
          <p:cNvSpPr/>
          <p:nvPr/>
        </p:nvSpPr>
        <p:spPr>
          <a:xfrm>
            <a:off x="9708480" y="1629360"/>
            <a:ext cx="533160" cy="2005920"/>
          </a:xfrm>
          <a:prstGeom prst="rightBrace">
            <a:avLst>
              <a:gd name="adj1" fmla="val 8333"/>
              <a:gd name="adj2" fmla="val 50000"/>
            </a:avLst>
          </a:prstGeom>
          <a:noFill/>
          <a:ln w="38160">
            <a:solidFill>
              <a:srgbClr val="00a0ff"/>
            </a:solidFill>
            <a:miter/>
          </a:ln>
        </p:spPr>
        <p:style>
          <a:lnRef idx="0"/>
          <a:fillRef idx="0"/>
          <a:effectRef idx="0"/>
          <a:fontRef idx="minor"/>
        </p:style>
      </p:sp>
      <p:sp>
        <p:nvSpPr>
          <p:cNvPr id="623" name="Oval 363"/>
          <p:cNvSpPr/>
          <p:nvPr/>
        </p:nvSpPr>
        <p:spPr>
          <a:xfrm>
            <a:off x="7274160" y="47959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4" name="Oval 364"/>
          <p:cNvSpPr/>
          <p:nvPr/>
        </p:nvSpPr>
        <p:spPr>
          <a:xfrm>
            <a:off x="7678800" y="495756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5" name="Oval 365"/>
          <p:cNvSpPr/>
          <p:nvPr/>
        </p:nvSpPr>
        <p:spPr>
          <a:xfrm>
            <a:off x="7468560" y="46933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6" name="TextBox 54"/>
          <p:cNvSpPr/>
          <p:nvPr/>
        </p:nvSpPr>
        <p:spPr>
          <a:xfrm>
            <a:off x="10364400" y="178272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Cold </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environment</a:t>
            </a:r>
            <a:endParaRPr b="0" lang="en-GB" sz="1800" spc="-1" strike="noStrike">
              <a:latin typeface="Arial"/>
            </a:endParaRPr>
          </a:p>
        </p:txBody>
      </p:sp>
      <p:sp>
        <p:nvSpPr>
          <p:cNvPr id="627" name="TextBox 55"/>
          <p:cNvSpPr/>
          <p:nvPr/>
        </p:nvSpPr>
        <p:spPr>
          <a:xfrm>
            <a:off x="10385640" y="420660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Hot </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environment</a:t>
            </a:r>
            <a:endParaRPr b="0" lang="en-GB" sz="1800" spc="-1" strike="noStrike">
              <a:latin typeface="Arial"/>
            </a:endParaRPr>
          </a:p>
        </p:txBody>
      </p:sp>
      <p:sp>
        <p:nvSpPr>
          <p:cNvPr id="628" name="Oval 366"/>
          <p:cNvSpPr/>
          <p:nvPr/>
        </p:nvSpPr>
        <p:spPr>
          <a:xfrm>
            <a:off x="2967840" y="252432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29" name="Oval 367"/>
          <p:cNvSpPr/>
          <p:nvPr/>
        </p:nvSpPr>
        <p:spPr>
          <a:xfrm>
            <a:off x="2486520" y="247176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0" name="Oval 368"/>
          <p:cNvSpPr/>
          <p:nvPr/>
        </p:nvSpPr>
        <p:spPr>
          <a:xfrm>
            <a:off x="2992680" y="2852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1" name="Oval 369"/>
          <p:cNvSpPr/>
          <p:nvPr/>
        </p:nvSpPr>
        <p:spPr>
          <a:xfrm>
            <a:off x="3284280" y="25232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2" name="Oval 370"/>
          <p:cNvSpPr/>
          <p:nvPr/>
        </p:nvSpPr>
        <p:spPr>
          <a:xfrm>
            <a:off x="2606760" y="223704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3" name="Oval 371"/>
          <p:cNvSpPr/>
          <p:nvPr/>
        </p:nvSpPr>
        <p:spPr>
          <a:xfrm>
            <a:off x="2828880" y="435132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4" name="Oval 372"/>
          <p:cNvSpPr/>
          <p:nvPr/>
        </p:nvSpPr>
        <p:spPr>
          <a:xfrm>
            <a:off x="2511720" y="450396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5" name="Oval 373"/>
          <p:cNvSpPr/>
          <p:nvPr/>
        </p:nvSpPr>
        <p:spPr>
          <a:xfrm>
            <a:off x="3031920" y="477000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6" name="Oval 374"/>
          <p:cNvSpPr/>
          <p:nvPr/>
        </p:nvSpPr>
        <p:spPr>
          <a:xfrm>
            <a:off x="3153960" y="444168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7" name="Oval 375"/>
          <p:cNvSpPr/>
          <p:nvPr/>
        </p:nvSpPr>
        <p:spPr>
          <a:xfrm>
            <a:off x="2804040" y="4976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8" name="Oval 376"/>
          <p:cNvSpPr/>
          <p:nvPr/>
        </p:nvSpPr>
        <p:spPr>
          <a:xfrm>
            <a:off x="2749680" y="471420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Reconstruct past genealogies and population structure</a:t>
            </a:r>
            <a:endParaRPr b="0" lang="en-GB" sz="4400" spc="-1" strike="noStrike">
              <a:latin typeface="Arial"/>
            </a:endParaRPr>
          </a:p>
        </p:txBody>
      </p:sp>
      <p:sp>
        <p:nvSpPr>
          <p:cNvPr id="973" name="TextBox 1"/>
          <p:cNvSpPr/>
          <p:nvPr/>
        </p:nvSpPr>
        <p:spPr>
          <a:xfrm>
            <a:off x="3718440" y="6297480"/>
            <a:ext cx="39960" cy="39960"/>
          </a:xfrm>
          <a:prstGeom prst="rect">
            <a:avLst/>
          </a:prstGeom>
          <a:noFill/>
          <a:ln w="0">
            <a:noFill/>
          </a:ln>
        </p:spPr>
        <p:style>
          <a:lnRef idx="0"/>
          <a:fillRef idx="0"/>
          <a:effectRef idx="0"/>
          <a:fontRef idx="minor"/>
        </p:style>
      </p:sp>
      <p:pic>
        <p:nvPicPr>
          <p:cNvPr id="974" name="Picture 1" descr=""/>
          <p:cNvPicPr/>
          <p:nvPr/>
        </p:nvPicPr>
        <p:blipFill>
          <a:blip r:embed="rId1"/>
          <a:stretch/>
        </p:blipFill>
        <p:spPr>
          <a:xfrm>
            <a:off x="250200" y="3405960"/>
            <a:ext cx="6996960" cy="3472560"/>
          </a:xfrm>
          <a:prstGeom prst="rect">
            <a:avLst/>
          </a:prstGeom>
          <a:ln w="0">
            <a:noFill/>
          </a:ln>
        </p:spPr>
      </p:pic>
      <p:sp>
        <p:nvSpPr>
          <p:cNvPr id="975" name="PlaceHolder 2"/>
          <p:cNvSpPr>
            <a:spLocks noGrp="1"/>
          </p:cNvSpPr>
          <p:nvPr>
            <p:ph/>
          </p:nvPr>
        </p:nvSpPr>
        <p:spPr>
          <a:xfrm>
            <a:off x="49176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Coalescence rate and topology will change if there is selection at a gene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Genealogies at distant loci are less similar than ones at closely linked loci (because of recombination breaking associations between alleles within a chromosome)</a:t>
            </a:r>
            <a:endParaRPr b="0" lang="en-GB" sz="2400" spc="-1" strike="noStrike">
              <a:latin typeface="Arial"/>
            </a:endParaRPr>
          </a:p>
        </p:txBody>
      </p:sp>
      <p:pic>
        <p:nvPicPr>
          <p:cNvPr id="976" name="Picture 6" descr=""/>
          <p:cNvPicPr/>
          <p:nvPr/>
        </p:nvPicPr>
        <p:blipFill>
          <a:blip r:embed="rId2"/>
          <a:stretch/>
        </p:blipFill>
        <p:spPr>
          <a:xfrm>
            <a:off x="6958080" y="4642920"/>
            <a:ext cx="4692600" cy="1860480"/>
          </a:xfrm>
          <a:prstGeom prst="rect">
            <a:avLst/>
          </a:prstGeom>
          <a:ln w="0">
            <a:noFill/>
          </a:ln>
        </p:spPr>
      </p:pic>
      <p:sp>
        <p:nvSpPr>
          <p:cNvPr id="977" name="Rectangle 2"/>
          <p:cNvSpPr/>
          <p:nvPr/>
        </p:nvSpPr>
        <p:spPr>
          <a:xfrm>
            <a:off x="5894640" y="6409800"/>
            <a:ext cx="2151360" cy="473760"/>
          </a:xfrm>
          <a:prstGeom prst="rect">
            <a:avLst/>
          </a:prstGeom>
          <a:solidFill>
            <a:srgbClr val="ffffff"/>
          </a:solidFill>
          <a:ln w="25560">
            <a:solidFill>
              <a:srgbClr val="ffffff"/>
            </a:solidFill>
            <a:miter/>
          </a:ln>
        </p:spPr>
        <p:style>
          <a:lnRef idx="0"/>
          <a:fillRef idx="0"/>
          <a:effectRef idx="0"/>
          <a:fontRef idx="minor"/>
        </p:style>
      </p:sp>
      <p:pic>
        <p:nvPicPr>
          <p:cNvPr id="978" name="Picture 7" descr=""/>
          <p:cNvPicPr/>
          <p:nvPr/>
        </p:nvPicPr>
        <p:blipFill>
          <a:blip r:embed="rId3"/>
          <a:stretch/>
        </p:blipFill>
        <p:spPr>
          <a:xfrm>
            <a:off x="6828120" y="3637440"/>
            <a:ext cx="2971080" cy="1299240"/>
          </a:xfrm>
          <a:prstGeom prst="rect">
            <a:avLst/>
          </a:prstGeom>
          <a:ln w="0">
            <a:noFill/>
          </a:ln>
        </p:spPr>
      </p:pic>
      <p:sp>
        <p:nvSpPr>
          <p:cNvPr id="979" name="TextBox 4"/>
          <p:cNvSpPr/>
          <p:nvPr/>
        </p:nvSpPr>
        <p:spPr>
          <a:xfrm>
            <a:off x="9115560" y="6343200"/>
            <a:ext cx="1026000" cy="473760"/>
          </a:xfrm>
          <a:prstGeom prst="rect">
            <a:avLst/>
          </a:prstGeom>
          <a:noFill/>
          <a:ln w="0">
            <a:noFill/>
          </a:ln>
        </p:spPr>
        <p:style>
          <a:lnRef idx="0"/>
          <a:fillRef idx="0"/>
          <a:effectRef idx="0"/>
          <a:fontRef idx="minor"/>
        </p:style>
        <p:txBody>
          <a:bodyPr lIns="90000" rIns="90000" tIns="45000" bIns="45000" anchor="b">
            <a:normAutofit fontScale="66000"/>
          </a:bodyPr>
          <a:p>
            <a:pPr>
              <a:lnSpc>
                <a:spcPct val="100000"/>
              </a:lnSpc>
              <a:buNone/>
            </a:pPr>
            <a:r>
              <a:rPr b="0" lang="en-GB" sz="1800" spc="-1" strike="noStrike">
                <a:solidFill>
                  <a:srgbClr val="000000"/>
                </a:solidFill>
                <a:latin typeface="Calibri"/>
                <a:ea typeface="DejaVu Sans"/>
              </a:rPr>
              <a:t>Bourgeois et al. 2017 RSOS</a:t>
            </a:r>
            <a:endParaRPr b="0" lang="en-GB" sz="1800" spc="-1" strike="noStrike">
              <a:latin typeface="Arial"/>
            </a:endParaRPr>
          </a:p>
        </p:txBody>
      </p:sp>
      <p:sp>
        <p:nvSpPr>
          <p:cNvPr id="980"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Reconstruct past genealogies and population structure</a:t>
            </a:r>
            <a:endParaRPr b="0" lang="en-GB" sz="4400" spc="-1" strike="noStrike">
              <a:latin typeface="Arial"/>
            </a:endParaRPr>
          </a:p>
        </p:txBody>
      </p:sp>
      <p:sp>
        <p:nvSpPr>
          <p:cNvPr id="982" name="PlaceHolder 2"/>
          <p:cNvSpPr>
            <a:spLocks noGrp="1"/>
          </p:cNvSpPr>
          <p:nvPr>
            <p:ph/>
          </p:nvPr>
        </p:nvSpPr>
        <p:spPr>
          <a:xfrm>
            <a:off x="49176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One can reconstruct genealogies using polymorphisms along the genome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rate at which new branches merge from present to past is inversely correlated with population size (small populations -&gt; high rates of </a:t>
            </a:r>
            <a:r>
              <a:rPr b="1" lang="en-GB" sz="2400" spc="-1" strike="noStrike">
                <a:solidFill>
                  <a:srgbClr val="343434"/>
                </a:solidFill>
                <a:latin typeface="Calibri"/>
              </a:rPr>
              <a:t>coalescence</a:t>
            </a:r>
            <a:r>
              <a:rPr b="0" lang="en-GB" sz="2400" spc="-1" strike="noStrike">
                <a:solidFill>
                  <a:srgbClr val="343434"/>
                </a:solidFill>
                <a:latin typeface="Calibri"/>
              </a:rPr>
              <a: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Local deviations in genealogies and recombination can be fully described (ARGWeaver, Relate)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Can be used to reconstruct allele frequency over time and infer </a:t>
            </a:r>
            <a:r>
              <a:rPr b="0" i="1" lang="en-GB" sz="2400" spc="-1" strike="noStrike">
                <a:solidFill>
                  <a:srgbClr val="343434"/>
                </a:solidFill>
                <a:latin typeface="Calibri"/>
              </a:rPr>
              <a:t>s</a:t>
            </a:r>
            <a:r>
              <a:rPr b="0" lang="en-GB" sz="2400" spc="-1" strike="noStrike">
                <a:solidFill>
                  <a:srgbClr val="343434"/>
                </a:solidFill>
                <a:latin typeface="Calibri"/>
              </a:rPr>
              <a:t> (CLUES2)</a:t>
            </a:r>
            <a:endParaRPr b="0" lang="en-GB" sz="2400" spc="-1" strike="noStrike">
              <a:latin typeface="Arial"/>
            </a:endParaRPr>
          </a:p>
        </p:txBody>
      </p:sp>
      <p:sp>
        <p:nvSpPr>
          <p:cNvPr id="983" name="TextBox 2"/>
          <p:cNvSpPr/>
          <p:nvPr/>
        </p:nvSpPr>
        <p:spPr>
          <a:xfrm>
            <a:off x="3718440" y="6297480"/>
            <a:ext cx="39960" cy="39960"/>
          </a:xfrm>
          <a:prstGeom prst="rect">
            <a:avLst/>
          </a:prstGeom>
          <a:noFill/>
          <a:ln w="0">
            <a:noFill/>
          </a:ln>
        </p:spPr>
        <p:style>
          <a:lnRef idx="0"/>
          <a:fillRef idx="0"/>
          <a:effectRef idx="0"/>
          <a:fontRef idx="minor"/>
        </p:style>
      </p:sp>
      <p:pic>
        <p:nvPicPr>
          <p:cNvPr id="984" name="" descr=""/>
          <p:cNvPicPr/>
          <p:nvPr/>
        </p:nvPicPr>
        <p:blipFill>
          <a:blip r:embed="rId1"/>
          <a:srcRect l="7154" t="78724" r="10159" b="0"/>
          <a:stretch/>
        </p:blipFill>
        <p:spPr>
          <a:xfrm>
            <a:off x="2340000" y="4283640"/>
            <a:ext cx="7413120" cy="2290320"/>
          </a:xfrm>
          <a:prstGeom prst="rect">
            <a:avLst/>
          </a:prstGeom>
          <a:ln w="0">
            <a:noFill/>
          </a:ln>
        </p:spPr>
      </p:pic>
      <p:pic>
        <p:nvPicPr>
          <p:cNvPr id="985" name="" descr=""/>
          <p:cNvPicPr/>
          <p:nvPr/>
        </p:nvPicPr>
        <p:blipFill>
          <a:blip r:embed="rId2"/>
          <a:srcRect l="0" t="31550" r="76206" b="55209"/>
          <a:stretch/>
        </p:blipFill>
        <p:spPr>
          <a:xfrm>
            <a:off x="640800" y="4690800"/>
            <a:ext cx="1772280" cy="1185480"/>
          </a:xfrm>
          <a:prstGeom prst="rect">
            <a:avLst/>
          </a:prstGeom>
          <a:ln w="0">
            <a:noFill/>
          </a:ln>
        </p:spPr>
      </p:pic>
      <p:pic>
        <p:nvPicPr>
          <p:cNvPr id="986" name="" descr=""/>
          <p:cNvPicPr/>
          <p:nvPr/>
        </p:nvPicPr>
        <p:blipFill>
          <a:blip r:embed="rId3"/>
          <a:stretch/>
        </p:blipFill>
        <p:spPr>
          <a:xfrm>
            <a:off x="10466640" y="5571000"/>
            <a:ext cx="1233360" cy="1233360"/>
          </a:xfrm>
          <a:prstGeom prst="rect">
            <a:avLst/>
          </a:prstGeom>
          <a:ln w="0">
            <a:noFill/>
          </a:ln>
        </p:spPr>
      </p:pic>
      <p:sp>
        <p:nvSpPr>
          <p:cNvPr id="987"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30"/>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(summary statistics)</a:t>
            </a:r>
            <a:endParaRPr b="0" lang="en-GB" sz="4400" spc="-1" strike="noStrike">
              <a:latin typeface="Arial"/>
            </a:endParaRPr>
          </a:p>
        </p:txBody>
      </p:sp>
      <p:sp>
        <p:nvSpPr>
          <p:cNvPr id="989" name=""/>
          <p:cNvSpPr/>
          <p:nvPr/>
        </p:nvSpPr>
        <p:spPr>
          <a:xfrm>
            <a:off x="701280" y="1988640"/>
            <a:ext cx="9186120" cy="856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Machine and deep learning share a principle with ABC (and they overlap)</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We simulate neutral and selected datasets, obtain summary statistics, and compare them to observations through a trained algorithm.</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Possible advantage compared to ABC: fewer issues with the choice of summary statistics.</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diploS/HIC and S/HIC</a:t>
            </a:r>
            <a:endParaRPr b="0" lang="en-GB" sz="2400" spc="-1" strike="noStrike">
              <a:latin typeface="Arial"/>
            </a:endParaRPr>
          </a:p>
        </p:txBody>
      </p:sp>
      <p:pic>
        <p:nvPicPr>
          <p:cNvPr id="990" name="" descr=""/>
          <p:cNvPicPr/>
          <p:nvPr/>
        </p:nvPicPr>
        <p:blipFill>
          <a:blip r:embed="rId1"/>
          <a:stretch/>
        </p:blipFill>
        <p:spPr>
          <a:xfrm>
            <a:off x="10267200" y="5405040"/>
            <a:ext cx="1388520" cy="1388520"/>
          </a:xfrm>
          <a:prstGeom prst="rect">
            <a:avLst/>
          </a:prstGeom>
          <a:ln w="0">
            <a:noFill/>
          </a:ln>
        </p:spPr>
      </p:pic>
      <p:pic>
        <p:nvPicPr>
          <p:cNvPr id="991" name="" descr=""/>
          <p:cNvPicPr/>
          <p:nvPr/>
        </p:nvPicPr>
        <p:blipFill>
          <a:blip r:embed="rId2"/>
          <a:stretch/>
        </p:blipFill>
        <p:spPr>
          <a:xfrm>
            <a:off x="4372560" y="4149000"/>
            <a:ext cx="5380200" cy="2628360"/>
          </a:xfrm>
          <a:prstGeom prst="rect">
            <a:avLst/>
          </a:prstGeom>
          <a:ln w="0">
            <a:noFill/>
          </a:ln>
        </p:spPr>
      </p:pic>
      <p:sp>
        <p:nvSpPr>
          <p:cNvPr id="992"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2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(Ancestral Recombination Graphs)</a:t>
            </a:r>
            <a:endParaRPr b="0" lang="en-GB" sz="4400" spc="-1" strike="noStrike">
              <a:latin typeface="Arial"/>
            </a:endParaRPr>
          </a:p>
        </p:txBody>
      </p:sp>
      <p:pic>
        <p:nvPicPr>
          <p:cNvPr id="994" name="" descr=""/>
          <p:cNvPicPr/>
          <p:nvPr/>
        </p:nvPicPr>
        <p:blipFill>
          <a:blip r:embed="rId1"/>
          <a:stretch/>
        </p:blipFill>
        <p:spPr>
          <a:xfrm>
            <a:off x="10178640" y="5327640"/>
            <a:ext cx="1521360" cy="1521360"/>
          </a:xfrm>
          <a:prstGeom prst="rect">
            <a:avLst/>
          </a:prstGeom>
          <a:ln w="0">
            <a:noFill/>
          </a:ln>
        </p:spPr>
      </p:pic>
      <p:pic>
        <p:nvPicPr>
          <p:cNvPr id="995" name="" descr=""/>
          <p:cNvPicPr/>
          <p:nvPr/>
        </p:nvPicPr>
        <p:blipFill>
          <a:blip r:embed="rId2"/>
          <a:stretch/>
        </p:blipFill>
        <p:spPr>
          <a:xfrm>
            <a:off x="3089160" y="1683360"/>
            <a:ext cx="7180920" cy="5082480"/>
          </a:xfrm>
          <a:prstGeom prst="rect">
            <a:avLst/>
          </a:prstGeom>
          <a:ln w="0">
            <a:noFill/>
          </a:ln>
        </p:spPr>
      </p:pic>
      <p:sp>
        <p:nvSpPr>
          <p:cNvPr id="996" name=""/>
          <p:cNvSpPr/>
          <p:nvPr/>
        </p:nvSpPr>
        <p:spPr>
          <a:xfrm>
            <a:off x="207720" y="2205720"/>
            <a:ext cx="7351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2400" spc="-1" strike="noStrike">
                <a:solidFill>
                  <a:srgbClr val="000000"/>
                </a:solidFill>
                <a:latin typeface="Arial"/>
                <a:ea typeface="DejaVu Sans"/>
              </a:rPr>
              <a:t>Method implemented in SIA</a:t>
            </a:r>
            <a:endParaRPr b="0" lang="en-GB" sz="2400" spc="-1" strike="noStrike">
              <a:latin typeface="Arial"/>
            </a:endParaRPr>
          </a:p>
          <a:p>
            <a:pPr>
              <a:lnSpc>
                <a:spcPct val="100000"/>
              </a:lnSpc>
              <a:buNone/>
            </a:pPr>
            <a:r>
              <a:rPr b="0" lang="en-GB" sz="2400" spc="-1" strike="noStrike">
                <a:solidFill>
                  <a:srgbClr val="000000"/>
                </a:solidFill>
                <a:latin typeface="Arial"/>
                <a:ea typeface="DejaVu Sans"/>
              </a:rPr>
              <a:t>Recurrent Neural Network</a:t>
            </a: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r>
              <a:rPr b="0" lang="en-GB" sz="1800" spc="-1" strike="noStrike" u="sng">
                <a:solidFill>
                  <a:srgbClr val="0000ff"/>
                </a:solidFill>
                <a:uFillTx/>
                <a:latin typeface="Arial"/>
                <a:ea typeface="DejaVu Sans"/>
                <a:hlinkClick r:id="rId3"/>
              </a:rPr>
              <a:t>https://github.com/CshlSiepelLab/arg-selection</a:t>
            </a:r>
            <a:endParaRPr b="0" lang="en-GB" sz="1800" spc="-1" strike="noStrike">
              <a:latin typeface="Arial"/>
            </a:endParaRPr>
          </a:p>
          <a:p>
            <a:pPr>
              <a:lnSpc>
                <a:spcPct val="100000"/>
              </a:lnSpc>
              <a:buNone/>
            </a:pPr>
            <a:endParaRPr b="0" lang="en-GB" sz="2400" spc="-1" strike="noStrike">
              <a:latin typeface="Arial"/>
            </a:endParaRPr>
          </a:p>
        </p:txBody>
      </p:sp>
      <p:sp>
        <p:nvSpPr>
          <p:cNvPr id="997"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31"/>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(image recognition)</a:t>
            </a:r>
            <a:endParaRPr b="0" lang="en-GB" sz="4400" spc="-1" strike="noStrike">
              <a:latin typeface="Arial"/>
            </a:endParaRPr>
          </a:p>
        </p:txBody>
      </p:sp>
      <p:pic>
        <p:nvPicPr>
          <p:cNvPr id="999" name="" descr=""/>
          <p:cNvPicPr/>
          <p:nvPr/>
        </p:nvPicPr>
        <p:blipFill>
          <a:blip r:embed="rId1"/>
          <a:stretch/>
        </p:blipFill>
        <p:spPr>
          <a:xfrm>
            <a:off x="0" y="5598000"/>
            <a:ext cx="1258560" cy="1258560"/>
          </a:xfrm>
          <a:prstGeom prst="rect">
            <a:avLst/>
          </a:prstGeom>
          <a:ln w="0">
            <a:noFill/>
          </a:ln>
        </p:spPr>
      </p:pic>
      <p:sp>
        <p:nvSpPr>
          <p:cNvPr id="1000" name=""/>
          <p:cNvSpPr/>
          <p:nvPr/>
        </p:nvSpPr>
        <p:spPr>
          <a:xfrm>
            <a:off x="720000" y="1795680"/>
            <a:ext cx="6478200" cy="1112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Direct image recognition is also seducing in principle to get rid of summary statistics</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Take the alignment and train the algorithm to recognize images that fit with a sweep</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Noto Sans CJK SC"/>
              </a:rPr>
              <a:t>Fast- NN </a:t>
            </a:r>
            <a:r>
              <a:rPr b="0" lang="en-GB" sz="2400" spc="-1" strike="noStrike">
                <a:solidFill>
                  <a:srgbClr val="000000"/>
                </a:solidFill>
                <a:latin typeface="Calibri"/>
                <a:ea typeface="DejaVu Sans"/>
              </a:rPr>
              <a:t> (takes the vector of frequencies as an image).</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SweepNet (takes the alignment as an image).</a:t>
            </a:r>
            <a:endParaRPr b="0" lang="en-GB" sz="2400" spc="-1" strike="noStrike">
              <a:latin typeface="Arial"/>
            </a:endParaRPr>
          </a:p>
        </p:txBody>
      </p:sp>
      <p:pic>
        <p:nvPicPr>
          <p:cNvPr id="1001" name="" descr=""/>
          <p:cNvPicPr/>
          <p:nvPr/>
        </p:nvPicPr>
        <p:blipFill>
          <a:blip r:embed="rId2"/>
          <a:stretch/>
        </p:blipFill>
        <p:spPr>
          <a:xfrm>
            <a:off x="7010280" y="1362240"/>
            <a:ext cx="4469760" cy="5310360"/>
          </a:xfrm>
          <a:prstGeom prst="rect">
            <a:avLst/>
          </a:prstGeom>
          <a:ln w="0">
            <a:noFill/>
          </a:ln>
        </p:spPr>
      </p:pic>
      <p:sp>
        <p:nvSpPr>
          <p:cNvPr id="1002"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3" name="" descr=""/>
          <p:cNvPicPr/>
          <p:nvPr/>
        </p:nvPicPr>
        <p:blipFill>
          <a:blip r:embed="rId1"/>
          <a:stretch/>
        </p:blipFill>
        <p:spPr>
          <a:xfrm>
            <a:off x="5769720" y="609840"/>
            <a:ext cx="5852880" cy="6243480"/>
          </a:xfrm>
          <a:prstGeom prst="rect">
            <a:avLst/>
          </a:prstGeom>
          <a:ln w="0">
            <a:noFill/>
          </a:ln>
        </p:spPr>
      </p:pic>
      <p:sp>
        <p:nvSpPr>
          <p:cNvPr id="1004" name="PlaceHolder 3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Balancing selection. </a:t>
            </a:r>
            <a:endParaRPr b="0" lang="en-GB" sz="4400" spc="-1" strike="noStrike">
              <a:latin typeface="Arial"/>
            </a:endParaRPr>
          </a:p>
        </p:txBody>
      </p:sp>
      <p:sp>
        <p:nvSpPr>
          <p:cNvPr id="1005" name="PlaceHolder 40"/>
          <p:cNvSpPr/>
          <p:nvPr/>
        </p:nvSpPr>
        <p:spPr>
          <a:xfrm>
            <a:off x="484200" y="1611000"/>
            <a:ext cx="5094360" cy="46875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is an umbrella term, covering processes that maintain genetic diversity over time at a locus. Especially interesting to people working on diversifying processes, such as host-parasite interaction, or self-incompatibility.</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Think of a partial sweep that never gets fixated.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main challenge here is the loss of linkage over evolutionary times, which may make the signal very narrow.</a:t>
            </a:r>
            <a:endParaRPr b="0" lang="en-GB" sz="2200" spc="-1" strike="noStrike">
              <a:latin typeface="Arial"/>
            </a:endParaRPr>
          </a:p>
        </p:txBody>
      </p:sp>
      <p:sp>
        <p:nvSpPr>
          <p:cNvPr id="100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39"/>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pic>
        <p:nvPicPr>
          <p:cNvPr id="1008" name="Picture 3" descr=""/>
          <p:cNvPicPr/>
          <p:nvPr/>
        </p:nvPicPr>
        <p:blipFill>
          <a:blip r:embed="rId1"/>
          <a:srcRect l="0" t="0" r="0" b="6329"/>
          <a:stretch/>
        </p:blipFill>
        <p:spPr>
          <a:xfrm>
            <a:off x="2410560" y="3467160"/>
            <a:ext cx="6996960" cy="3252240"/>
          </a:xfrm>
          <a:prstGeom prst="rect">
            <a:avLst/>
          </a:prstGeom>
          <a:ln w="0">
            <a:noFill/>
          </a:ln>
        </p:spPr>
      </p:pic>
      <p:sp>
        <p:nvSpPr>
          <p:cNvPr id="1009" name=""/>
          <p:cNvSpPr/>
          <p:nvPr/>
        </p:nvSpPr>
        <p:spPr>
          <a:xfrm>
            <a:off x="6660000" y="3492000"/>
            <a:ext cx="2338920" cy="2878920"/>
          </a:xfrm>
          <a:prstGeom prst="rect">
            <a:avLst/>
          </a:prstGeom>
          <a:noFill/>
          <a:ln w="38160">
            <a:solidFill>
              <a:srgbClr val="ff4000"/>
            </a:solidFill>
            <a:round/>
          </a:ln>
        </p:spPr>
        <p:style>
          <a:lnRef idx="0"/>
          <a:fillRef idx="0"/>
          <a:effectRef idx="0"/>
          <a:fontRef idx="minor"/>
        </p:style>
      </p:sp>
      <p:sp>
        <p:nvSpPr>
          <p:cNvPr id="1010" name="PlaceHolder 51"/>
          <p:cNvSpPr/>
          <p:nvPr/>
        </p:nvSpPr>
        <p:spPr>
          <a:xfrm>
            <a:off x="484200" y="1611000"/>
            <a:ext cx="11088360" cy="1910160"/>
          </a:xfrm>
          <a:prstGeom prst="rect">
            <a:avLst/>
          </a:prstGeom>
          <a:noFill/>
          <a:ln w="0">
            <a:noFill/>
          </a:ln>
        </p:spPr>
        <p:style>
          <a:lnRef idx="0"/>
          <a:fillRef idx="0"/>
          <a:effectRef idx="0"/>
          <a:fontRef idx="minor"/>
        </p:style>
        <p:txBody>
          <a:bodyPr lIns="90000" rIns="90000" tIns="45000" bIns="45000" anchor="t">
            <a:normAutofit fontScale="93000"/>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can also involve very divergent haplotypes, making alignment impossible.</a:t>
            </a:r>
            <a:endParaRPr b="0" lang="en-GB" sz="2200" spc="-1" strike="noStrike">
              <a:latin typeface="Arial"/>
            </a:endParaRPr>
          </a:p>
        </p:txBody>
      </p:sp>
      <p:sp>
        <p:nvSpPr>
          <p:cNvPr id="101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
        <p:nvSpPr>
          <p:cNvPr id="1012" name=""/>
          <p:cNvSpPr/>
          <p:nvPr/>
        </p:nvSpPr>
        <p:spPr>
          <a:xfrm>
            <a:off x="8100000" y="6552000"/>
            <a:ext cx="1440000" cy="306000"/>
          </a:xfrm>
          <a:prstGeom prst="rect">
            <a:avLst/>
          </a:prstGeom>
          <a:solidFill>
            <a:srgbClr val="ffffff"/>
          </a:solidFill>
          <a:ln w="0">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52"/>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sp>
        <p:nvSpPr>
          <p:cNvPr id="1014" name="PlaceHolder 53"/>
          <p:cNvSpPr/>
          <p:nvPr/>
        </p:nvSpPr>
        <p:spPr>
          <a:xfrm>
            <a:off x="484200" y="1611000"/>
            <a:ext cx="11088360" cy="1910160"/>
          </a:xfrm>
          <a:prstGeom prst="rect">
            <a:avLst/>
          </a:prstGeom>
          <a:noFill/>
          <a:ln w="0">
            <a:noFill/>
          </a:ln>
        </p:spPr>
        <p:style>
          <a:lnRef idx="0"/>
          <a:fillRef idx="0"/>
          <a:effectRef idx="0"/>
          <a:fontRef idx="minor"/>
        </p:style>
        <p:txBody>
          <a:bodyPr lIns="90000" rIns="90000" tIns="45000" bIns="45000" anchor="t">
            <a:normAutofit fontScale="93000"/>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can also involve very divergent haplotypes, making alignment impossible.</a:t>
            </a:r>
            <a:endParaRPr b="0" lang="en-GB" sz="2200" spc="-1" strike="noStrike">
              <a:latin typeface="Arial"/>
            </a:endParaRPr>
          </a:p>
        </p:txBody>
      </p:sp>
      <p:grpSp>
        <p:nvGrpSpPr>
          <p:cNvPr id="1015" name=""/>
          <p:cNvGrpSpPr/>
          <p:nvPr/>
        </p:nvGrpSpPr>
        <p:grpSpPr>
          <a:xfrm>
            <a:off x="1439640" y="3411360"/>
            <a:ext cx="8886600" cy="3393000"/>
            <a:chOff x="1439640" y="3411360"/>
            <a:chExt cx="8886600" cy="3393000"/>
          </a:xfrm>
        </p:grpSpPr>
        <p:pic>
          <p:nvPicPr>
            <p:cNvPr id="1016" name="" descr=""/>
            <p:cNvPicPr/>
            <p:nvPr/>
          </p:nvPicPr>
          <p:blipFill>
            <a:blip r:embed="rId1"/>
            <a:srcRect l="2420" t="0" r="0" b="36778"/>
            <a:stretch/>
          </p:blipFill>
          <p:spPr>
            <a:xfrm>
              <a:off x="1439640" y="3411360"/>
              <a:ext cx="8836560" cy="3331080"/>
            </a:xfrm>
            <a:prstGeom prst="rect">
              <a:avLst/>
            </a:prstGeom>
            <a:ln w="0">
              <a:noFill/>
            </a:ln>
          </p:spPr>
        </p:pic>
        <p:pic>
          <p:nvPicPr>
            <p:cNvPr id="1017" name="" descr=""/>
            <p:cNvPicPr/>
            <p:nvPr/>
          </p:nvPicPr>
          <p:blipFill>
            <a:blip r:embed="rId2"/>
            <a:stretch/>
          </p:blipFill>
          <p:spPr>
            <a:xfrm>
              <a:off x="9489240" y="5961960"/>
              <a:ext cx="837000" cy="842400"/>
            </a:xfrm>
            <a:prstGeom prst="rect">
              <a:avLst/>
            </a:prstGeom>
            <a:ln w="0">
              <a:noFill/>
            </a:ln>
          </p:spPr>
        </p:pic>
      </p:grpSp>
      <p:sp>
        <p:nvSpPr>
          <p:cNvPr id="101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5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sp>
        <p:nvSpPr>
          <p:cNvPr id="1020" name="PlaceHolder 55"/>
          <p:cNvSpPr/>
          <p:nvPr/>
        </p:nvSpPr>
        <p:spPr>
          <a:xfrm>
            <a:off x="484200" y="1611000"/>
            <a:ext cx="4930560" cy="469008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or gene conversion can also lead to very divergent haplotypes, making alignment impossible.</a:t>
            </a:r>
            <a:endParaRPr b="0" lang="en-GB" sz="2200" spc="-1" strike="noStrike">
              <a:latin typeface="Arial"/>
            </a:endParaRPr>
          </a:p>
        </p:txBody>
      </p:sp>
      <p:pic>
        <p:nvPicPr>
          <p:cNvPr id="1021" name="" descr=""/>
          <p:cNvPicPr/>
          <p:nvPr/>
        </p:nvPicPr>
        <p:blipFill>
          <a:blip r:embed="rId1"/>
          <a:stretch/>
        </p:blipFill>
        <p:spPr>
          <a:xfrm>
            <a:off x="5512680" y="1658520"/>
            <a:ext cx="6109920" cy="4828320"/>
          </a:xfrm>
          <a:prstGeom prst="rect">
            <a:avLst/>
          </a:prstGeom>
          <a:ln w="0">
            <a:noFill/>
          </a:ln>
        </p:spPr>
      </p:pic>
      <p:pic>
        <p:nvPicPr>
          <p:cNvPr id="1022" name="" descr=""/>
          <p:cNvPicPr/>
          <p:nvPr/>
        </p:nvPicPr>
        <p:blipFill>
          <a:blip r:embed="rId2"/>
          <a:stretch/>
        </p:blipFill>
        <p:spPr>
          <a:xfrm>
            <a:off x="10800" y="5515920"/>
            <a:ext cx="1333080" cy="1333080"/>
          </a:xfrm>
          <a:prstGeom prst="rect">
            <a:avLst/>
          </a:prstGeom>
          <a:ln w="0">
            <a:noFill/>
          </a:ln>
        </p:spPr>
      </p:pic>
      <p:sp>
        <p:nvSpPr>
          <p:cNvPr id="102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4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LD.</a:t>
            </a:r>
            <a:endParaRPr b="0" lang="en-GB" sz="4400" spc="-1" strike="noStrike">
              <a:latin typeface="Arial"/>
            </a:endParaRPr>
          </a:p>
        </p:txBody>
      </p:sp>
      <p:pic>
        <p:nvPicPr>
          <p:cNvPr id="1025" name="" descr=""/>
          <p:cNvPicPr/>
          <p:nvPr/>
        </p:nvPicPr>
        <p:blipFill>
          <a:blip r:embed="rId1"/>
          <a:stretch/>
        </p:blipFill>
        <p:spPr>
          <a:xfrm>
            <a:off x="10455120" y="5560200"/>
            <a:ext cx="1266480" cy="1266480"/>
          </a:xfrm>
          <a:prstGeom prst="rect">
            <a:avLst/>
          </a:prstGeom>
          <a:ln w="0">
            <a:noFill/>
          </a:ln>
        </p:spPr>
      </p:pic>
      <p:pic>
        <p:nvPicPr>
          <p:cNvPr id="1026" name="" descr=""/>
          <p:cNvPicPr/>
          <p:nvPr/>
        </p:nvPicPr>
        <p:blipFill>
          <a:blip r:embed="rId2"/>
          <a:stretch/>
        </p:blipFill>
        <p:spPr>
          <a:xfrm>
            <a:off x="471600" y="3317040"/>
            <a:ext cx="11156400" cy="2259720"/>
          </a:xfrm>
          <a:prstGeom prst="rect">
            <a:avLst/>
          </a:prstGeom>
          <a:ln w="0">
            <a:noFill/>
          </a:ln>
        </p:spPr>
      </p:pic>
      <p:sp>
        <p:nvSpPr>
          <p:cNvPr id="1027" name="PlaceHolder 56"/>
          <p:cNvSpPr/>
          <p:nvPr/>
        </p:nvSpPr>
        <p:spPr>
          <a:xfrm>
            <a:off x="484200" y="1611000"/>
            <a:ext cx="11022120" cy="220896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β statistic method can work without specifying ancestral and derived alleles (useful in non-model species)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It is fast.</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Same issues of mappability of short reads to take into account.</a:t>
            </a:r>
            <a:endParaRPr b="0" lang="en-GB" sz="2200" spc="-1" strike="noStrike">
              <a:latin typeface="Arial"/>
            </a:endParaRPr>
          </a:p>
        </p:txBody>
      </p:sp>
      <p:sp>
        <p:nvSpPr>
          <p:cNvPr id="102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6"/>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41" name="PlaceHolder 7"/>
          <p:cNvSpPr/>
          <p:nvPr/>
        </p:nvSpPr>
        <p:spPr>
          <a:xfrm>
            <a:off x="484200" y="1611000"/>
            <a:ext cx="4194000" cy="50472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simplest: </a:t>
            </a:r>
            <a:r>
              <a:rPr b="0" lang="en-GB" sz="2200" spc="-1" strike="noStrike">
                <a:solidFill>
                  <a:srgbClr val="343434"/>
                </a:solidFill>
                <a:latin typeface="wasy10"/>
                <a:ea typeface="wasy10"/>
              </a:rPr>
              <a:t>χ</a:t>
            </a:r>
            <a:r>
              <a:rPr b="0" lang="en-GB" sz="2200" spc="-1" strike="noStrike" baseline="33000">
                <a:solidFill>
                  <a:srgbClr val="343434"/>
                </a:solidFill>
                <a:latin typeface="Calibri"/>
                <a:ea typeface="wasy10"/>
              </a:rPr>
              <a:t>2</a:t>
            </a:r>
            <a:r>
              <a:rPr b="0" lang="en-GB" sz="2200" spc="-1" strike="noStrike">
                <a:solidFill>
                  <a:srgbClr val="343434"/>
                </a:solidFill>
                <a:latin typeface="Calibri"/>
                <a:ea typeface="DejaVu Sans"/>
              </a:rPr>
              <a:t> test (--assoc in PLINK1.9, cf workshop) </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Works only for discrete categories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Categories are not ordered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Not possible to directly account for structure or covariables.</a:t>
            </a:r>
            <a:endParaRPr b="0" lang="en-GB" sz="2200" spc="-1" strike="noStrike">
              <a:latin typeface="Arial"/>
            </a:endParaRPr>
          </a:p>
        </p:txBody>
      </p:sp>
      <p:pic>
        <p:nvPicPr>
          <p:cNvPr id="642" name="" descr=""/>
          <p:cNvPicPr/>
          <p:nvPr/>
        </p:nvPicPr>
        <p:blipFill>
          <a:blip r:embed="rId1"/>
          <a:stretch/>
        </p:blipFill>
        <p:spPr>
          <a:xfrm>
            <a:off x="4953960" y="1933200"/>
            <a:ext cx="6744240" cy="4185000"/>
          </a:xfrm>
          <a:prstGeom prst="rect">
            <a:avLst/>
          </a:prstGeom>
          <a:ln w="0">
            <a:noFill/>
          </a:ln>
        </p:spPr>
      </p:pic>
      <p:sp>
        <p:nvSpPr>
          <p:cNvPr id="643" name=""/>
          <p:cNvSpPr/>
          <p:nvPr/>
        </p:nvSpPr>
        <p:spPr>
          <a:xfrm>
            <a:off x="10656000" y="5881320"/>
            <a:ext cx="15901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statstest.com</a:t>
            </a:r>
            <a:endParaRPr b="0" lang="en-GB" sz="1200" spc="-1" strike="noStrike">
              <a:latin typeface="Arial"/>
            </a:endParaRPr>
          </a:p>
        </p:txBody>
      </p:sp>
      <p:sp>
        <p:nvSpPr>
          <p:cNvPr id="64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57"/>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Spectrum.</a:t>
            </a:r>
            <a:endParaRPr b="0" lang="en-GB" sz="4400" spc="-1" strike="noStrike">
              <a:latin typeface="Arial"/>
            </a:endParaRPr>
          </a:p>
        </p:txBody>
      </p:sp>
      <p:sp>
        <p:nvSpPr>
          <p:cNvPr id="1030" name="PlaceHolder 58"/>
          <p:cNvSpPr/>
          <p:nvPr/>
        </p:nvSpPr>
        <p:spPr>
          <a:xfrm>
            <a:off x="484200" y="1611000"/>
            <a:ext cx="4232880" cy="511704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BalLeRMix+. Method can work without specifying ancestral and derived alleles (useful in non-model species)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It is fast. Robust to the choice of window’s size. </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Benefits from an outgroup to include divergence with polymorphism.</a:t>
            </a:r>
            <a:endParaRPr b="0" lang="en-GB" sz="2200" spc="-1" strike="noStrike">
              <a:latin typeface="Arial"/>
            </a:endParaRPr>
          </a:p>
        </p:txBody>
      </p:sp>
      <p:pic>
        <p:nvPicPr>
          <p:cNvPr id="1031" name="" descr=""/>
          <p:cNvPicPr/>
          <p:nvPr/>
        </p:nvPicPr>
        <p:blipFill>
          <a:blip r:embed="rId1"/>
          <a:stretch/>
        </p:blipFill>
        <p:spPr>
          <a:xfrm>
            <a:off x="1262520" y="5479560"/>
            <a:ext cx="1333080" cy="1333080"/>
          </a:xfrm>
          <a:prstGeom prst="rect">
            <a:avLst/>
          </a:prstGeom>
          <a:ln w="0">
            <a:noFill/>
          </a:ln>
        </p:spPr>
      </p:pic>
      <p:pic>
        <p:nvPicPr>
          <p:cNvPr id="1032" name="" descr=""/>
          <p:cNvPicPr/>
          <p:nvPr/>
        </p:nvPicPr>
        <p:blipFill>
          <a:blip r:embed="rId2"/>
          <a:stretch/>
        </p:blipFill>
        <p:spPr>
          <a:xfrm>
            <a:off x="44280" y="5477040"/>
            <a:ext cx="1338840" cy="1338840"/>
          </a:xfrm>
          <a:prstGeom prst="rect">
            <a:avLst/>
          </a:prstGeom>
          <a:ln w="0">
            <a:noFill/>
          </a:ln>
        </p:spPr>
      </p:pic>
      <p:pic>
        <p:nvPicPr>
          <p:cNvPr id="1033" name="" descr=""/>
          <p:cNvPicPr/>
          <p:nvPr/>
        </p:nvPicPr>
        <p:blipFill>
          <a:blip r:embed="rId3"/>
          <a:stretch/>
        </p:blipFill>
        <p:spPr>
          <a:xfrm>
            <a:off x="4811400" y="1428840"/>
            <a:ext cx="7399080" cy="4894200"/>
          </a:xfrm>
          <a:prstGeom prst="rect">
            <a:avLst/>
          </a:prstGeom>
          <a:ln w="0">
            <a:noFill/>
          </a:ln>
        </p:spPr>
      </p:pic>
      <p:pic>
        <p:nvPicPr>
          <p:cNvPr id="1034" name="" descr=""/>
          <p:cNvPicPr/>
          <p:nvPr/>
        </p:nvPicPr>
        <p:blipFill>
          <a:blip r:embed="rId4"/>
          <a:stretch/>
        </p:blipFill>
        <p:spPr>
          <a:xfrm>
            <a:off x="2525040" y="5479200"/>
            <a:ext cx="1339200" cy="1339200"/>
          </a:xfrm>
          <a:prstGeom prst="rect">
            <a:avLst/>
          </a:prstGeom>
          <a:ln w="0">
            <a:noFill/>
          </a:ln>
        </p:spPr>
      </p:pic>
      <p:sp>
        <p:nvSpPr>
          <p:cNvPr id="1035" name=""/>
          <p:cNvSpPr/>
          <p:nvPr/>
        </p:nvSpPr>
        <p:spPr>
          <a:xfrm>
            <a:off x="11832840" y="6408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59"/>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Spectrum.</a:t>
            </a:r>
            <a:endParaRPr b="0" lang="en-GB" sz="4400" spc="-1" strike="noStrike">
              <a:latin typeface="Arial"/>
            </a:endParaRPr>
          </a:p>
        </p:txBody>
      </p:sp>
      <p:sp>
        <p:nvSpPr>
          <p:cNvPr id="1037" name="PlaceHolder 60"/>
          <p:cNvSpPr/>
          <p:nvPr/>
        </p:nvSpPr>
        <p:spPr>
          <a:xfrm>
            <a:off x="484200" y="1611000"/>
            <a:ext cx="4232880" cy="511704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Those are two relatively user-friendly examples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For a full list of recent methods (2023), see:</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1800" spc="-1" strike="noStrike">
                <a:solidFill>
                  <a:srgbClr val="343434"/>
                </a:solidFill>
                <a:latin typeface="Calibri"/>
                <a:ea typeface="DejaVu Sans"/>
              </a:rPr>
              <a:t>Bárbara D Bitarello, Débora Y C Brandt, Diogo Meyer, Aida M Andrés, Inferring Balancing Selection From Genome-Scale Data, Genome Biology and Evolution, Volume 15, Issue 3, March 2023, evad032, https://doi.org/10.1093/gbe/evad032</a:t>
            </a:r>
            <a:endParaRPr b="0" lang="en-GB" sz="1800" spc="-1" strike="noStrike">
              <a:latin typeface="Arial"/>
            </a:endParaRPr>
          </a:p>
        </p:txBody>
      </p:sp>
      <p:pic>
        <p:nvPicPr>
          <p:cNvPr id="1038" name="" descr=""/>
          <p:cNvPicPr/>
          <p:nvPr/>
        </p:nvPicPr>
        <p:blipFill>
          <a:blip r:embed="rId1"/>
          <a:stretch/>
        </p:blipFill>
        <p:spPr>
          <a:xfrm>
            <a:off x="1439640" y="5058000"/>
            <a:ext cx="1339200" cy="1339200"/>
          </a:xfrm>
          <a:prstGeom prst="rect">
            <a:avLst/>
          </a:prstGeom>
          <a:ln w="0">
            <a:noFill/>
          </a:ln>
        </p:spPr>
      </p:pic>
      <p:pic>
        <p:nvPicPr>
          <p:cNvPr id="1039" name="" descr=""/>
          <p:cNvPicPr/>
          <p:nvPr/>
        </p:nvPicPr>
        <p:blipFill>
          <a:blip r:embed="rId2"/>
          <a:stretch/>
        </p:blipFill>
        <p:spPr>
          <a:xfrm>
            <a:off x="4918320" y="1129680"/>
            <a:ext cx="6780960" cy="5708880"/>
          </a:xfrm>
          <a:prstGeom prst="rect">
            <a:avLst/>
          </a:prstGeom>
          <a:ln w="0">
            <a:noFill/>
          </a:ln>
        </p:spPr>
      </p:pic>
      <p:sp>
        <p:nvSpPr>
          <p:cNvPr id="1040" name=""/>
          <p:cNvSpPr/>
          <p:nvPr/>
        </p:nvSpPr>
        <p:spPr>
          <a:xfrm>
            <a:off x="4681800" y="2115720"/>
            <a:ext cx="343440" cy="360"/>
          </a:xfrm>
          <a:prstGeom prst="line">
            <a:avLst/>
          </a:prstGeom>
          <a:ln w="38160">
            <a:solidFill>
              <a:srgbClr val="ff4000"/>
            </a:solidFill>
            <a:round/>
            <a:tailEnd len="med" type="triangle" w="med"/>
          </a:ln>
        </p:spPr>
        <p:style>
          <a:lnRef idx="0"/>
          <a:fillRef idx="0"/>
          <a:effectRef idx="0"/>
          <a:fontRef idx="minor"/>
        </p:style>
      </p:sp>
      <p:sp>
        <p:nvSpPr>
          <p:cNvPr id="1041" name=""/>
          <p:cNvSpPr/>
          <p:nvPr/>
        </p:nvSpPr>
        <p:spPr>
          <a:xfrm>
            <a:off x="4672440" y="2403720"/>
            <a:ext cx="343440" cy="360"/>
          </a:xfrm>
          <a:prstGeom prst="line">
            <a:avLst/>
          </a:prstGeom>
          <a:ln w="38160">
            <a:solidFill>
              <a:srgbClr val="ff4000"/>
            </a:solidFill>
            <a:round/>
            <a:tailEnd len="med" type="triangle" w="med"/>
          </a:ln>
        </p:spPr>
        <p:style>
          <a:lnRef idx="0"/>
          <a:fillRef idx="0"/>
          <a:effectRef idx="0"/>
          <a:fontRef idx="minor"/>
        </p:style>
      </p:sp>
      <p:sp>
        <p:nvSpPr>
          <p:cNvPr id="1042" name=""/>
          <p:cNvSpPr/>
          <p:nvPr/>
        </p:nvSpPr>
        <p:spPr>
          <a:xfrm>
            <a:off x="4672440" y="3843720"/>
            <a:ext cx="343440" cy="360"/>
          </a:xfrm>
          <a:prstGeom prst="line">
            <a:avLst/>
          </a:prstGeom>
          <a:ln w="38160">
            <a:solidFill>
              <a:srgbClr val="ff4000"/>
            </a:solidFill>
            <a:round/>
            <a:tailEnd len="med" type="triangle" w="med"/>
          </a:ln>
        </p:spPr>
        <p:style>
          <a:lnRef idx="0"/>
          <a:fillRef idx="0"/>
          <a:effectRef idx="0"/>
          <a:fontRef idx="minor"/>
        </p:style>
      </p:sp>
      <p:sp>
        <p:nvSpPr>
          <p:cNvPr id="1043" name=""/>
          <p:cNvSpPr/>
          <p:nvPr/>
        </p:nvSpPr>
        <p:spPr>
          <a:xfrm>
            <a:off x="4663080" y="4419720"/>
            <a:ext cx="343440" cy="360"/>
          </a:xfrm>
          <a:prstGeom prst="line">
            <a:avLst/>
          </a:prstGeom>
          <a:ln w="38160">
            <a:solidFill>
              <a:srgbClr val="ff4000"/>
            </a:solidFill>
            <a:round/>
            <a:tailEnd len="med" type="triangle" w="med"/>
          </a:ln>
        </p:spPr>
        <p:style>
          <a:lnRef idx="0"/>
          <a:fillRef idx="0"/>
          <a:effectRef idx="0"/>
          <a:fontRef idx="minor"/>
        </p:style>
      </p:sp>
      <p:sp>
        <p:nvSpPr>
          <p:cNvPr id="1044" name=""/>
          <p:cNvSpPr/>
          <p:nvPr/>
        </p:nvSpPr>
        <p:spPr>
          <a:xfrm>
            <a:off x="4653720" y="4779720"/>
            <a:ext cx="343440" cy="360"/>
          </a:xfrm>
          <a:prstGeom prst="line">
            <a:avLst/>
          </a:prstGeom>
          <a:ln w="38160">
            <a:solidFill>
              <a:srgbClr val="ff4000"/>
            </a:solidFill>
            <a:round/>
            <a:tailEnd len="med" type="triangle" w="med"/>
          </a:ln>
        </p:spPr>
        <p:style>
          <a:lnRef idx="0"/>
          <a:fillRef idx="0"/>
          <a:effectRef idx="0"/>
          <a:fontRef idx="minor"/>
        </p:style>
      </p:sp>
      <p:sp>
        <p:nvSpPr>
          <p:cNvPr id="1045" name=""/>
          <p:cNvSpPr/>
          <p:nvPr/>
        </p:nvSpPr>
        <p:spPr>
          <a:xfrm>
            <a:off x="4653720" y="3087720"/>
            <a:ext cx="343440" cy="360"/>
          </a:xfrm>
          <a:prstGeom prst="line">
            <a:avLst/>
          </a:prstGeom>
          <a:ln w="38160">
            <a:solidFill>
              <a:srgbClr val="ff4000"/>
            </a:solidFill>
            <a:round/>
            <a:tailEnd len="med" type="triangle" w="med"/>
          </a:ln>
        </p:spPr>
        <p:style>
          <a:lnRef idx="0"/>
          <a:fillRef idx="0"/>
          <a:effectRef idx="0"/>
          <a:fontRef idx="minor"/>
        </p:style>
      </p:sp>
      <p:sp>
        <p:nvSpPr>
          <p:cNvPr id="104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43"/>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Highly polygenic selection.</a:t>
            </a:r>
            <a:endParaRPr b="0" lang="en-GB" sz="4400" spc="-1" strike="noStrike">
              <a:latin typeface="Arial"/>
            </a:endParaRPr>
          </a:p>
        </p:txBody>
      </p:sp>
      <p:pic>
        <p:nvPicPr>
          <p:cNvPr id="1048" name="" descr=""/>
          <p:cNvPicPr/>
          <p:nvPr/>
        </p:nvPicPr>
        <p:blipFill>
          <a:blip r:embed="rId1"/>
          <a:srcRect l="7154" t="78724" r="10159" b="0"/>
          <a:stretch/>
        </p:blipFill>
        <p:spPr>
          <a:xfrm>
            <a:off x="47520" y="4194720"/>
            <a:ext cx="6618960" cy="2044800"/>
          </a:xfrm>
          <a:prstGeom prst="rect">
            <a:avLst/>
          </a:prstGeom>
          <a:ln w="0">
            <a:noFill/>
          </a:ln>
        </p:spPr>
      </p:pic>
      <p:pic>
        <p:nvPicPr>
          <p:cNvPr id="1049" name="" descr=""/>
          <p:cNvPicPr/>
          <p:nvPr/>
        </p:nvPicPr>
        <p:blipFill>
          <a:blip r:embed="rId2"/>
          <a:stretch/>
        </p:blipFill>
        <p:spPr>
          <a:xfrm>
            <a:off x="10368360" y="5526360"/>
            <a:ext cx="1330920" cy="1330920"/>
          </a:xfrm>
          <a:prstGeom prst="rect">
            <a:avLst/>
          </a:prstGeom>
          <a:ln w="0">
            <a:noFill/>
          </a:ln>
        </p:spPr>
      </p:pic>
      <p:pic>
        <p:nvPicPr>
          <p:cNvPr id="1050" name="" descr=""/>
          <p:cNvPicPr/>
          <p:nvPr/>
        </p:nvPicPr>
        <p:blipFill>
          <a:blip r:embed="rId3"/>
          <a:stretch/>
        </p:blipFill>
        <p:spPr>
          <a:xfrm>
            <a:off x="431640" y="1173960"/>
            <a:ext cx="5752800" cy="2875680"/>
          </a:xfrm>
          <a:prstGeom prst="rect">
            <a:avLst/>
          </a:prstGeom>
          <a:ln w="0">
            <a:noFill/>
          </a:ln>
        </p:spPr>
      </p:pic>
      <p:sp>
        <p:nvSpPr>
          <p:cNvPr id="1051" name=""/>
          <p:cNvSpPr/>
          <p:nvPr/>
        </p:nvSpPr>
        <p:spPr>
          <a:xfrm>
            <a:off x="6656400" y="2636280"/>
            <a:ext cx="1085400" cy="10800"/>
          </a:xfrm>
          <a:prstGeom prst="line">
            <a:avLst/>
          </a:prstGeom>
          <a:ln w="38160">
            <a:solidFill>
              <a:srgbClr val="ff4000"/>
            </a:solidFill>
            <a:round/>
            <a:tailEnd len="med" type="triangle" w="med"/>
          </a:ln>
        </p:spPr>
        <p:style>
          <a:lnRef idx="0"/>
          <a:fillRef idx="0"/>
          <a:effectRef idx="0"/>
          <a:fontRef idx="minor"/>
        </p:style>
      </p:sp>
      <p:sp>
        <p:nvSpPr>
          <p:cNvPr id="1052" name=""/>
          <p:cNvSpPr/>
          <p:nvPr/>
        </p:nvSpPr>
        <p:spPr>
          <a:xfrm>
            <a:off x="7713720" y="2339640"/>
            <a:ext cx="344088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Obtain effect sizes for SNPs </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associated with a trait of interest</a:t>
            </a:r>
            <a:endParaRPr b="0" lang="en-GB" sz="1800" spc="-1" strike="noStrike">
              <a:latin typeface="Arial"/>
            </a:endParaRPr>
          </a:p>
        </p:txBody>
      </p:sp>
      <p:sp>
        <p:nvSpPr>
          <p:cNvPr id="1053" name=""/>
          <p:cNvSpPr/>
          <p:nvPr/>
        </p:nvSpPr>
        <p:spPr>
          <a:xfrm>
            <a:off x="6647040" y="5156640"/>
            <a:ext cx="1085400" cy="10800"/>
          </a:xfrm>
          <a:prstGeom prst="line">
            <a:avLst/>
          </a:prstGeom>
          <a:ln w="38160">
            <a:solidFill>
              <a:srgbClr val="ff4000"/>
            </a:solidFill>
            <a:round/>
            <a:tailEnd len="med" type="triangle" w="med"/>
          </a:ln>
        </p:spPr>
        <p:style>
          <a:lnRef idx="0"/>
          <a:fillRef idx="0"/>
          <a:effectRef idx="0"/>
          <a:fontRef idx="minor"/>
        </p:style>
      </p:sp>
      <p:sp>
        <p:nvSpPr>
          <p:cNvPr id="1054" name=""/>
          <p:cNvSpPr/>
          <p:nvPr/>
        </p:nvSpPr>
        <p:spPr>
          <a:xfrm>
            <a:off x="7704360" y="5004000"/>
            <a:ext cx="322632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Obtain genome-wide genealogies </a:t>
            </a:r>
            <a:endParaRPr b="0" lang="en-GB" sz="1800" spc="-1" strike="noStrike">
              <a:latin typeface="Arial"/>
            </a:endParaRPr>
          </a:p>
        </p:txBody>
      </p:sp>
      <p:sp>
        <p:nvSpPr>
          <p:cNvPr id="1055" name=""/>
          <p:cNvSpPr/>
          <p:nvPr/>
        </p:nvSpPr>
        <p:spPr>
          <a:xfrm>
            <a:off x="6796080" y="3703680"/>
            <a:ext cx="485820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Reconstruct allele trajectories through time and infer selective coefficients</a:t>
            </a:r>
            <a:endParaRPr b="0" lang="en-GB" sz="1800" spc="-1" strike="noStrike">
              <a:latin typeface="Arial"/>
            </a:endParaRPr>
          </a:p>
        </p:txBody>
      </p:sp>
      <p:sp>
        <p:nvSpPr>
          <p:cNvPr id="1056" name=""/>
          <p:cNvSpPr/>
          <p:nvPr/>
        </p:nvSpPr>
        <p:spPr>
          <a:xfrm flipV="1">
            <a:off x="9232200" y="4314240"/>
            <a:ext cx="360" cy="761760"/>
          </a:xfrm>
          <a:prstGeom prst="line">
            <a:avLst/>
          </a:prstGeom>
          <a:ln w="38160">
            <a:solidFill>
              <a:srgbClr val="ff4000"/>
            </a:solidFill>
            <a:round/>
            <a:tailEnd len="med" type="triangle" w="med"/>
          </a:ln>
        </p:spPr>
        <p:style>
          <a:lnRef idx="0"/>
          <a:fillRef idx="0"/>
          <a:effectRef idx="0"/>
          <a:fontRef idx="minor"/>
        </p:style>
      </p:sp>
      <p:sp>
        <p:nvSpPr>
          <p:cNvPr id="1057" name=""/>
          <p:cNvSpPr/>
          <p:nvPr/>
        </p:nvSpPr>
        <p:spPr>
          <a:xfrm>
            <a:off x="9232200" y="2919960"/>
            <a:ext cx="360" cy="761760"/>
          </a:xfrm>
          <a:prstGeom prst="line">
            <a:avLst/>
          </a:prstGeom>
          <a:ln w="38160">
            <a:solidFill>
              <a:srgbClr val="ff4000"/>
            </a:solidFill>
            <a:round/>
            <a:tailEnd len="med" type="triangle" w="med"/>
          </a:ln>
        </p:spPr>
        <p:style>
          <a:lnRef idx="0"/>
          <a:fillRef idx="0"/>
          <a:effectRef idx="0"/>
          <a:fontRef idx="minor"/>
        </p:style>
      </p:sp>
      <p:sp>
        <p:nvSpPr>
          <p:cNvPr id="1058" name=""/>
          <p:cNvSpPr/>
          <p:nvPr/>
        </p:nvSpPr>
        <p:spPr>
          <a:xfrm>
            <a:off x="8196120" y="1473120"/>
            <a:ext cx="240768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Implemented in PALM</a:t>
            </a:r>
            <a:endParaRPr b="0" lang="en-GB" sz="1800" spc="-1" strike="noStrike">
              <a:latin typeface="Arial"/>
            </a:endParaRPr>
          </a:p>
        </p:txBody>
      </p:sp>
      <p:sp>
        <p:nvSpPr>
          <p:cNvPr id="1059"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2"/>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final note: the concept of mutation load</a:t>
            </a:r>
            <a:endParaRPr b="0" lang="en-GB" sz="4400" spc="-1" strike="noStrike">
              <a:latin typeface="Arial"/>
            </a:endParaRPr>
          </a:p>
        </p:txBody>
      </p:sp>
      <p:sp>
        <p:nvSpPr>
          <p:cNvPr id="1061" name="PlaceHolder 13"/>
          <p:cNvSpPr/>
          <p:nvPr/>
        </p:nvSpPr>
        <p:spPr>
          <a:xfrm>
            <a:off x="492120" y="1708200"/>
            <a:ext cx="45428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Not everything in selection is positive...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The genomic burden of deleterious variants is being more and more studied in conservation.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Demographic processes are important.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extremely important in adaptability.</a:t>
            </a:r>
            <a:endParaRPr b="0" lang="en-GB" sz="2400" spc="-1" strike="noStrike">
              <a:latin typeface="Arial"/>
            </a:endParaRPr>
          </a:p>
        </p:txBody>
      </p:sp>
      <p:pic>
        <p:nvPicPr>
          <p:cNvPr id="1062" name="" descr=""/>
          <p:cNvPicPr/>
          <p:nvPr/>
        </p:nvPicPr>
        <p:blipFill>
          <a:blip r:embed="rId1"/>
          <a:stretch/>
        </p:blipFill>
        <p:spPr>
          <a:xfrm>
            <a:off x="10521720" y="5637960"/>
            <a:ext cx="1226880" cy="1226880"/>
          </a:xfrm>
          <a:prstGeom prst="rect">
            <a:avLst/>
          </a:prstGeom>
          <a:ln w="0">
            <a:noFill/>
          </a:ln>
        </p:spPr>
      </p:pic>
      <p:pic>
        <p:nvPicPr>
          <p:cNvPr id="1063" name="" descr=""/>
          <p:cNvPicPr/>
          <p:nvPr/>
        </p:nvPicPr>
        <p:blipFill>
          <a:blip r:embed="rId2"/>
          <a:stretch/>
        </p:blipFill>
        <p:spPr>
          <a:xfrm>
            <a:off x="6286680" y="1207080"/>
            <a:ext cx="4733640" cy="4535280"/>
          </a:xfrm>
          <a:prstGeom prst="rect">
            <a:avLst/>
          </a:prstGeom>
          <a:ln w="0">
            <a:noFill/>
          </a:ln>
        </p:spPr>
      </p:pic>
      <p:sp>
        <p:nvSpPr>
          <p:cNvPr id="106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49"/>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final note: the concept of mutation load</a:t>
            </a:r>
            <a:endParaRPr b="0" lang="en-GB" sz="4400" spc="-1" strike="noStrike">
              <a:latin typeface="Arial"/>
            </a:endParaRPr>
          </a:p>
        </p:txBody>
      </p:sp>
      <p:sp>
        <p:nvSpPr>
          <p:cNvPr id="1066" name="PlaceHolder 50"/>
          <p:cNvSpPr/>
          <p:nvPr/>
        </p:nvSpPr>
        <p:spPr>
          <a:xfrm>
            <a:off x="492120" y="1708200"/>
            <a:ext cx="45428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Not everything in selection is positive...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The genomic burden of deleterious variants is being more and more studied in conservation.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Demographic processes are important.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extremely important in adaptability.</a:t>
            </a:r>
            <a:endParaRPr b="0" lang="en-GB" sz="2400" spc="-1" strike="noStrike">
              <a:latin typeface="Arial"/>
            </a:endParaRPr>
          </a:p>
        </p:txBody>
      </p:sp>
      <p:pic>
        <p:nvPicPr>
          <p:cNvPr id="1067" name="" descr=""/>
          <p:cNvPicPr/>
          <p:nvPr/>
        </p:nvPicPr>
        <p:blipFill>
          <a:blip r:embed="rId1"/>
          <a:stretch/>
        </p:blipFill>
        <p:spPr>
          <a:xfrm>
            <a:off x="10521720" y="5637960"/>
            <a:ext cx="1226880" cy="1226880"/>
          </a:xfrm>
          <a:prstGeom prst="rect">
            <a:avLst/>
          </a:prstGeom>
          <a:ln w="0">
            <a:noFill/>
          </a:ln>
        </p:spPr>
      </p:pic>
      <p:pic>
        <p:nvPicPr>
          <p:cNvPr id="1068" name="" descr=""/>
          <p:cNvPicPr/>
          <p:nvPr/>
        </p:nvPicPr>
        <p:blipFill>
          <a:blip r:embed="rId2"/>
          <a:stretch/>
        </p:blipFill>
        <p:spPr>
          <a:xfrm>
            <a:off x="5322600" y="1284840"/>
            <a:ext cx="4952520" cy="4900680"/>
          </a:xfrm>
          <a:prstGeom prst="rect">
            <a:avLst/>
          </a:prstGeom>
          <a:ln w="0">
            <a:noFill/>
          </a:ln>
        </p:spPr>
      </p:pic>
      <p:sp>
        <p:nvSpPr>
          <p:cNvPr id="106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4"/>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1" name="PlaceHolder 15"/>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methods or statistics are the most </a:t>
            </a:r>
            <a:r>
              <a:rPr b="0" lang="en-GB" sz="2200" spc="-1" strike="noStrike">
                <a:solidFill>
                  <a:srgbClr val="343434"/>
                </a:solidFill>
                <a:latin typeface="Calibri"/>
                <a:ea typeface="DejaVu Sans"/>
              </a:rPr>
              <a:t>suited to detect ancient balancing selection </a:t>
            </a:r>
            <a:r>
              <a:rPr b="0" lang="en-GB" sz="2200" spc="-1" strike="noStrike">
                <a:solidFill>
                  <a:srgbClr val="343434"/>
                </a:solidFill>
                <a:latin typeface="Calibri"/>
                <a:ea typeface="DejaVu Sans"/>
              </a:rPr>
              <a:t>in a genome scan?</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Extended Haplotype Homozygosity (EHH)</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Population Branch Statistic (PBS)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β statistic based on LD</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BalLeRMix based on the allele frequency </a:t>
            </a:r>
            <a:r>
              <a:rPr b="0" lang="en-GB" sz="2200" spc="-1" strike="noStrike">
                <a:solidFill>
                  <a:srgbClr val="343434"/>
                </a:solidFill>
                <a:latin typeface="Calibri"/>
                <a:ea typeface="DejaVu Sans"/>
              </a:rPr>
              <a:t>spectrum</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Local ancestry painting (e.g., PCAdmix)</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6"/>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3" name="PlaceHolder 17"/>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methods or statistics are the most suited to detect ancient balancing selection in a genome scan?</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Extended Haplotype Homozygosity (EHH)</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Population Branch Statistic (PBS)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β statistic based on LD</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D - BalLeRMix based on the allele frequency spectrum</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Local ancestry painting (e.g., PCAdmix)</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21"/>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5" name="PlaceHolder 22"/>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What pattern is typically expected near a locus under a recent hard selective sweep?</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Low genetic diversity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Increase in heterozygosity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Extended haplotype homozygosity around the selected allele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An increase in Tajima’s D values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Decrease in linkage disequilibrium near the selected locus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42"/>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7" name="PlaceHolder 45"/>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What pattern is typically expected near a locus under a recent hard selective sweep?</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A - Low genetic diversity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Increase in heterozygosity near the selected locus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Extended haplotype homozygosity around the selected allele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An increase in Tajima’s D values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Decrease in linkage disequilibrium near the selected locus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46"/>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9" name="PlaceHolder 47"/>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of the following statements about GWAS is correct?</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Chi-squared tests are ideal for continuous traits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Logistic regression is used for binary phenotypes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GWAS can be affected by population structure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Bonferroni correction decreases the false negative rate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GWAS assumes strong selection at each tested locus</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46" name="PlaceHolder 19"/>
          <p:cNvSpPr/>
          <p:nvPr/>
        </p:nvSpPr>
        <p:spPr>
          <a:xfrm>
            <a:off x="484200" y="1611000"/>
            <a:ext cx="6351120" cy="90432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Basic principle: a linear model of association.</a:t>
            </a:r>
            <a:endParaRPr b="0" lang="en-GB" sz="2400" spc="-1" strike="noStrike">
              <a:latin typeface="Arial"/>
            </a:endParaRPr>
          </a:p>
        </p:txBody>
      </p:sp>
      <mc:AlternateContent>
        <mc:Choice xmlns:a14="http://schemas.microsoft.com/office/drawing/2010/main" Requires="a14">
          <p:sp>
            <p:nvSpPr>
              <p:cNvPr id="647" name=""/>
              <p:cNvSpPr txBox="1"/>
              <p:nvPr/>
            </p:nvSpPr>
            <p:spPr>
              <a:xfrm>
                <a:off x="2160000" y="2984760"/>
                <a:ext cx="2237760" cy="430560"/>
              </a:xfrm>
              <a:prstGeom prst="rect">
                <a:avLst/>
              </a:prstGeom>
            </p:spPr>
            <p:txBody>
              <a:bodyPr/>
              <a:p>
                <a14:m>
                  <m:oMath xmlns:m="http://schemas.openxmlformats.org/officeDocument/2006/math">
                    <m:r>
                      <m:t xml:space="preserve">Y</m:t>
                    </m:r>
                    <m:r>
                      <m:t xml:space="preserve">=</m:t>
                    </m:r>
                    <m:r>
                      <m:t xml:space="preserve">α</m:t>
                    </m:r>
                    <m:r>
                      <m:t xml:space="preserve">+</m:t>
                    </m:r>
                    <m:r>
                      <m:t xml:space="preserve">X</m:t>
                    </m:r>
                    <m:r>
                      <m:t xml:space="preserve">⋅</m:t>
                    </m:r>
                    <m:r>
                      <m:t xml:space="preserve">β</m:t>
                    </m:r>
                    <m:r>
                      <m:t xml:space="preserve">+</m:t>
                    </m:r>
                    <m:r>
                      <m:t xml:space="preserve">ϵ</m:t>
                    </m:r>
                  </m:oMath>
                </a14:m>
              </a:p>
            </p:txBody>
          </p:sp>
        </mc:Choice>
        <mc:Fallback/>
      </mc:AlternateContent>
      <mc:AlternateContent>
        <mc:Choice xmlns:a14="http://schemas.microsoft.com/office/drawing/2010/main" Requires="a14">
          <p:sp>
            <p:nvSpPr>
              <p:cNvPr id="648" name=""/>
              <p:cNvSpPr txBox="1"/>
              <p:nvPr/>
            </p:nvSpPr>
            <p:spPr>
              <a:xfrm>
                <a:off x="5742360" y="3242520"/>
                <a:ext cx="714960" cy="354960"/>
              </a:xfrm>
              <a:prstGeom prst="rect">
                <a:avLst/>
              </a:prstGeom>
            </p:spPr>
            <p:txBody>
              <a:bodyPr/>
              <a:p>
                <a14:m>
                  <m:oMath xmlns:m="http://schemas.openxmlformats.org/officeDocument/2006/math"/>
                </a14:m>
              </a:p>
            </p:txBody>
          </p:sp>
        </mc:Choice>
        <mc:Fallback/>
      </mc:AlternateContent>
      <mc:AlternateContent>
        <mc:Choice xmlns:a14="http://schemas.microsoft.com/office/drawing/2010/main" Requires="a14">
          <p:sp>
            <p:nvSpPr>
              <p:cNvPr id="649" name=""/>
              <p:cNvSpPr txBox="1"/>
              <p:nvPr/>
            </p:nvSpPr>
            <p:spPr>
              <a:xfrm>
                <a:off x="936000" y="4728600"/>
                <a:ext cx="4063320" cy="450720"/>
              </a:xfrm>
              <a:prstGeom prst="rect">
                <a:avLst/>
              </a:prstGeom>
            </p:spPr>
            <p:txBody>
              <a:bodyPr/>
              <a:p>
                <a14:m>
                  <m:oMath xmlns:m="http://schemas.openxmlformats.org/officeDocument/2006/math">
                    <m:r>
                      <m:t xml:space="preserve">ln</m:t>
                    </m:r>
                    <m:d>
                      <m:dPr>
                        <m:begChr m:val="("/>
                        <m:endChr m:val=")"/>
                      </m:dPr>
                      <m:e>
                        <m:f>
                          <m:fPr>
                            <m:type m:val="lin"/>
                          </m:fPr>
                          <m:num>
                            <m:r>
                              <m:t xml:space="preserve">P</m:t>
                            </m:r>
                          </m:num>
                          <m:den>
                            <m:d>
                              <m:dPr>
                                <m:begChr m:val="("/>
                                <m:endChr m:val=")"/>
                              </m:dPr>
                              <m:e>
                                <m:r>
                                  <m:t xml:space="preserve">1</m:t>
                                </m:r>
                                <m:r>
                                  <m:t xml:space="preserve">−</m:t>
                                </m:r>
                                <m:r>
                                  <m:t xml:space="preserve">P</m:t>
                                </m:r>
                              </m:e>
                            </m:d>
                          </m:den>
                        </m:f>
                      </m:e>
                    </m:d>
                    <m:r>
                      <m:t xml:space="preserve">=</m:t>
                    </m:r>
                    <m:r>
                      <m:t xml:space="preserve">α</m:t>
                    </m:r>
                    <m:r>
                      <m:t xml:space="preserve">+</m:t>
                    </m:r>
                    <m:r>
                      <m:t xml:space="preserve">X</m:t>
                    </m:r>
                    <m:r>
                      <m:t xml:space="preserve">⋅</m:t>
                    </m:r>
                    <m:r>
                      <m:t xml:space="preserve">β</m:t>
                    </m:r>
                    <m:r>
                      <m:t xml:space="preserve">+</m:t>
                    </m:r>
                    <m:r>
                      <m:t xml:space="preserve">ϵ</m:t>
                    </m:r>
                  </m:oMath>
                </a14:m>
              </a:p>
            </p:txBody>
          </p:sp>
        </mc:Choice>
        <mc:Fallback/>
      </mc:AlternateContent>
      <p:sp>
        <p:nvSpPr>
          <p:cNvPr id="650" name=""/>
          <p:cNvSpPr/>
          <p:nvPr/>
        </p:nvSpPr>
        <p:spPr>
          <a:xfrm>
            <a:off x="0" y="2520000"/>
            <a:ext cx="23295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Continous phenotype</a:t>
            </a:r>
            <a:endParaRPr b="0" lang="en-GB" sz="1800" spc="-1" strike="noStrike">
              <a:latin typeface="Arial"/>
            </a:endParaRPr>
          </a:p>
        </p:txBody>
      </p:sp>
      <p:sp>
        <p:nvSpPr>
          <p:cNvPr id="651" name=""/>
          <p:cNvSpPr/>
          <p:nvPr/>
        </p:nvSpPr>
        <p:spPr>
          <a:xfrm>
            <a:off x="0" y="6057720"/>
            <a:ext cx="4137120" cy="597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Binary phenotype (case-control):</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Logistic regression</a:t>
            </a:r>
            <a:endParaRPr b="0" lang="en-GB" sz="1800" spc="-1" strike="noStrike">
              <a:latin typeface="Arial"/>
            </a:endParaRPr>
          </a:p>
        </p:txBody>
      </p:sp>
      <p:sp>
        <p:nvSpPr>
          <p:cNvPr id="652" name=""/>
          <p:cNvSpPr/>
          <p:nvPr/>
        </p:nvSpPr>
        <p:spPr>
          <a:xfrm>
            <a:off x="1620000" y="2830320"/>
            <a:ext cx="540000" cy="373680"/>
          </a:xfrm>
          <a:prstGeom prst="line">
            <a:avLst/>
          </a:prstGeom>
          <a:ln w="29160">
            <a:solidFill>
              <a:srgbClr val="ff0000"/>
            </a:solidFill>
            <a:round/>
            <a:tailEnd len="med" type="triangle" w="med"/>
          </a:ln>
        </p:spPr>
        <p:style>
          <a:lnRef idx="0"/>
          <a:fillRef idx="0"/>
          <a:effectRef idx="0"/>
          <a:fontRef idx="minor"/>
        </p:style>
      </p:sp>
      <p:sp>
        <p:nvSpPr>
          <p:cNvPr id="653" name=""/>
          <p:cNvSpPr/>
          <p:nvPr/>
        </p:nvSpPr>
        <p:spPr>
          <a:xfrm flipH="1" flipV="1">
            <a:off x="1656000" y="5184000"/>
            <a:ext cx="720000" cy="360000"/>
          </a:xfrm>
          <a:prstGeom prst="line">
            <a:avLst/>
          </a:prstGeom>
          <a:ln w="29160">
            <a:solidFill>
              <a:srgbClr val="ff0000"/>
            </a:solidFill>
            <a:round/>
            <a:tailEnd len="med" type="triangle" w="med"/>
          </a:ln>
        </p:spPr>
        <p:style>
          <a:lnRef idx="0"/>
          <a:fillRef idx="0"/>
          <a:effectRef idx="0"/>
          <a:fontRef idx="minor"/>
        </p:style>
      </p:sp>
      <p:sp>
        <p:nvSpPr>
          <p:cNvPr id="654" name=""/>
          <p:cNvSpPr/>
          <p:nvPr/>
        </p:nvSpPr>
        <p:spPr>
          <a:xfrm>
            <a:off x="2381760" y="5544000"/>
            <a:ext cx="21229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Probability(case)</a:t>
            </a:r>
            <a:endParaRPr b="0" lang="en-GB" sz="1800" spc="-1" strike="noStrike">
              <a:latin typeface="Arial"/>
            </a:endParaRPr>
          </a:p>
        </p:txBody>
      </p:sp>
      <p:sp>
        <p:nvSpPr>
          <p:cNvPr id="655" name=""/>
          <p:cNvSpPr/>
          <p:nvPr/>
        </p:nvSpPr>
        <p:spPr>
          <a:xfrm>
            <a:off x="2952000" y="2700000"/>
            <a:ext cx="360" cy="284760"/>
          </a:xfrm>
          <a:prstGeom prst="line">
            <a:avLst/>
          </a:prstGeom>
          <a:ln w="29160">
            <a:solidFill>
              <a:srgbClr val="ff0000"/>
            </a:solidFill>
            <a:round/>
            <a:tailEnd len="med" type="triangle" w="med"/>
          </a:ln>
        </p:spPr>
        <p:style>
          <a:lnRef idx="0"/>
          <a:fillRef idx="0"/>
          <a:effectRef idx="0"/>
          <a:fontRef idx="minor"/>
        </p:style>
      </p:sp>
      <p:sp>
        <p:nvSpPr>
          <p:cNvPr id="656" name=""/>
          <p:cNvSpPr/>
          <p:nvPr/>
        </p:nvSpPr>
        <p:spPr>
          <a:xfrm flipH="1">
            <a:off x="3931560" y="2700000"/>
            <a:ext cx="1288440" cy="277560"/>
          </a:xfrm>
          <a:prstGeom prst="line">
            <a:avLst/>
          </a:prstGeom>
          <a:ln w="29160">
            <a:solidFill>
              <a:srgbClr val="ff0000"/>
            </a:solidFill>
            <a:round/>
            <a:tailEnd len="med" type="triangle" w="med"/>
          </a:ln>
        </p:spPr>
        <p:style>
          <a:lnRef idx="0"/>
          <a:fillRef idx="0"/>
          <a:effectRef idx="0"/>
          <a:fontRef idx="minor"/>
        </p:style>
      </p:sp>
      <p:sp>
        <p:nvSpPr>
          <p:cNvPr id="657" name=""/>
          <p:cNvSpPr/>
          <p:nvPr/>
        </p:nvSpPr>
        <p:spPr>
          <a:xfrm flipH="1">
            <a:off x="3463560" y="2692800"/>
            <a:ext cx="360000" cy="284760"/>
          </a:xfrm>
          <a:prstGeom prst="line">
            <a:avLst/>
          </a:prstGeom>
          <a:ln w="29160">
            <a:solidFill>
              <a:srgbClr val="ff0000"/>
            </a:solidFill>
            <a:round/>
            <a:tailEnd len="med" type="triangle" w="med"/>
          </a:ln>
        </p:spPr>
        <p:style>
          <a:lnRef idx="0"/>
          <a:fillRef idx="0"/>
          <a:effectRef idx="0"/>
          <a:fontRef idx="minor"/>
        </p:style>
      </p:sp>
      <p:sp>
        <p:nvSpPr>
          <p:cNvPr id="658" name=""/>
          <p:cNvSpPr/>
          <p:nvPr/>
        </p:nvSpPr>
        <p:spPr>
          <a:xfrm flipH="1">
            <a:off x="4500000" y="3240000"/>
            <a:ext cx="360000" cy="360"/>
          </a:xfrm>
          <a:prstGeom prst="line">
            <a:avLst/>
          </a:prstGeom>
          <a:ln w="29160">
            <a:solidFill>
              <a:srgbClr val="ff0000"/>
            </a:solidFill>
            <a:round/>
            <a:tailEnd len="med" type="triangle" w="med"/>
          </a:ln>
        </p:spPr>
        <p:style>
          <a:lnRef idx="0"/>
          <a:fillRef idx="0"/>
          <a:effectRef idx="0"/>
          <a:fontRef idx="minor"/>
        </p:style>
      </p:sp>
      <p:sp>
        <p:nvSpPr>
          <p:cNvPr id="659" name=""/>
          <p:cNvSpPr/>
          <p:nvPr/>
        </p:nvSpPr>
        <p:spPr>
          <a:xfrm>
            <a:off x="4860000" y="3060000"/>
            <a:ext cx="14371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residuals</a:t>
            </a:r>
            <a:endParaRPr b="0" lang="en-GB" sz="1800" spc="-1" strike="noStrike">
              <a:latin typeface="Arial"/>
            </a:endParaRPr>
          </a:p>
        </p:txBody>
      </p:sp>
      <p:sp>
        <p:nvSpPr>
          <p:cNvPr id="660" name=""/>
          <p:cNvSpPr/>
          <p:nvPr/>
        </p:nvSpPr>
        <p:spPr>
          <a:xfrm>
            <a:off x="2332440" y="2340000"/>
            <a:ext cx="12261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intercept</a:t>
            </a:r>
            <a:endParaRPr b="0" lang="en-GB" sz="1800" spc="-1" strike="noStrike">
              <a:latin typeface="Arial"/>
            </a:endParaRPr>
          </a:p>
        </p:txBody>
      </p:sp>
      <p:sp>
        <p:nvSpPr>
          <p:cNvPr id="661" name=""/>
          <p:cNvSpPr/>
          <p:nvPr/>
        </p:nvSpPr>
        <p:spPr>
          <a:xfrm>
            <a:off x="3515760" y="2376000"/>
            <a:ext cx="15213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genotype</a:t>
            </a:r>
            <a:endParaRPr b="0" lang="en-GB" sz="1800" spc="-1" strike="noStrike">
              <a:latin typeface="Arial"/>
            </a:endParaRPr>
          </a:p>
        </p:txBody>
      </p:sp>
      <p:sp>
        <p:nvSpPr>
          <p:cNvPr id="662" name=""/>
          <p:cNvSpPr/>
          <p:nvPr/>
        </p:nvSpPr>
        <p:spPr>
          <a:xfrm>
            <a:off x="5040000" y="2353680"/>
            <a:ext cx="19864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Effect size (slope)</a:t>
            </a:r>
            <a:endParaRPr b="0" lang="en-GB" sz="1800" spc="-1" strike="noStrike">
              <a:latin typeface="Arial"/>
            </a:endParaRPr>
          </a:p>
        </p:txBody>
      </p:sp>
      <p:sp>
        <p:nvSpPr>
          <p:cNvPr id="663" name=""/>
          <p:cNvSpPr/>
          <p:nvPr/>
        </p:nvSpPr>
        <p:spPr>
          <a:xfrm flipH="1" flipV="1">
            <a:off x="4507560" y="5191560"/>
            <a:ext cx="424440" cy="532440"/>
          </a:xfrm>
          <a:prstGeom prst="line">
            <a:avLst/>
          </a:prstGeom>
          <a:ln w="29160">
            <a:solidFill>
              <a:srgbClr val="ff0000"/>
            </a:solidFill>
            <a:round/>
            <a:tailEnd len="med" type="triangle" w="med"/>
          </a:ln>
        </p:spPr>
        <p:style>
          <a:lnRef idx="0"/>
          <a:fillRef idx="0"/>
          <a:effectRef idx="0"/>
          <a:fontRef idx="minor"/>
        </p:style>
      </p:sp>
      <p:sp>
        <p:nvSpPr>
          <p:cNvPr id="664" name=""/>
          <p:cNvSpPr/>
          <p:nvPr/>
        </p:nvSpPr>
        <p:spPr>
          <a:xfrm>
            <a:off x="4356000" y="5796000"/>
            <a:ext cx="21211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ln(odds ratio)</a:t>
            </a:r>
            <a:endParaRPr b="0" lang="en-GB" sz="1800" spc="-1" strike="noStrike">
              <a:latin typeface="Arial"/>
            </a:endParaRPr>
          </a:p>
        </p:txBody>
      </p:sp>
      <p:pic>
        <p:nvPicPr>
          <p:cNvPr id="665" name="" descr=""/>
          <p:cNvPicPr/>
          <p:nvPr/>
        </p:nvPicPr>
        <p:blipFill>
          <a:blip r:embed="rId1"/>
          <a:srcRect l="0" t="6224" r="0" b="0"/>
          <a:stretch/>
        </p:blipFill>
        <p:spPr>
          <a:xfrm>
            <a:off x="7632000" y="972000"/>
            <a:ext cx="3971880" cy="2983680"/>
          </a:xfrm>
          <a:prstGeom prst="rect">
            <a:avLst/>
          </a:prstGeom>
          <a:ln w="0">
            <a:noFill/>
          </a:ln>
        </p:spPr>
      </p:pic>
      <p:pic>
        <p:nvPicPr>
          <p:cNvPr id="666" name="" descr=""/>
          <p:cNvPicPr/>
          <p:nvPr/>
        </p:nvPicPr>
        <p:blipFill>
          <a:blip r:embed="rId2"/>
          <a:stretch/>
        </p:blipFill>
        <p:spPr>
          <a:xfrm>
            <a:off x="7632000" y="3749400"/>
            <a:ext cx="3896280" cy="3121920"/>
          </a:xfrm>
          <a:prstGeom prst="rect">
            <a:avLst/>
          </a:prstGeom>
          <a:ln w="0">
            <a:noFill/>
          </a:ln>
        </p:spPr>
      </p:pic>
      <p:sp>
        <p:nvSpPr>
          <p:cNvPr id="667" name=""/>
          <p:cNvSpPr/>
          <p:nvPr/>
        </p:nvSpPr>
        <p:spPr>
          <a:xfrm>
            <a:off x="0" y="3600000"/>
            <a:ext cx="2877120" cy="597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Continuous phenotype:</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Linear regression</a:t>
            </a:r>
            <a:endParaRPr b="0" lang="en-GB" sz="1800" spc="-1" strike="noStrike">
              <a:latin typeface="Arial"/>
            </a:endParaRPr>
          </a:p>
        </p:txBody>
      </p:sp>
      <p:sp>
        <p:nvSpPr>
          <p:cNvPr id="668" name=""/>
          <p:cNvSpPr/>
          <p:nvPr/>
        </p:nvSpPr>
        <p:spPr>
          <a:xfrm>
            <a:off x="72000" y="2160000"/>
            <a:ext cx="7015320" cy="2155320"/>
          </a:xfrm>
          <a:prstGeom prst="rect">
            <a:avLst/>
          </a:prstGeom>
          <a:noFill/>
          <a:ln w="12600">
            <a:solidFill>
              <a:srgbClr val="00a933"/>
            </a:solidFill>
            <a:prstDash val="dash"/>
            <a:round/>
          </a:ln>
        </p:spPr>
        <p:style>
          <a:lnRef idx="0"/>
          <a:fillRef idx="0"/>
          <a:effectRef idx="0"/>
          <a:fontRef idx="minor"/>
        </p:style>
      </p:sp>
      <p:sp>
        <p:nvSpPr>
          <p:cNvPr id="669" name=""/>
          <p:cNvSpPr/>
          <p:nvPr/>
        </p:nvSpPr>
        <p:spPr>
          <a:xfrm>
            <a:off x="72000" y="4536000"/>
            <a:ext cx="7015320" cy="2155320"/>
          </a:xfrm>
          <a:prstGeom prst="rect">
            <a:avLst/>
          </a:prstGeom>
          <a:noFill/>
          <a:ln w="12600">
            <a:solidFill>
              <a:srgbClr val="ff8000"/>
            </a:solidFill>
            <a:prstDash val="dash"/>
            <a:round/>
          </a:ln>
        </p:spPr>
        <p:style>
          <a:lnRef idx="0"/>
          <a:fillRef idx="0"/>
          <a:effectRef idx="0"/>
          <a:fontRef idx="minor"/>
        </p:style>
      </p:sp>
      <p:sp>
        <p:nvSpPr>
          <p:cNvPr id="670" name=""/>
          <p:cNvSpPr/>
          <p:nvPr/>
        </p:nvSpPr>
        <p:spPr>
          <a:xfrm>
            <a:off x="7112880" y="6615000"/>
            <a:ext cx="2966400" cy="25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Balding Nat. Rev. Genet. 2010</a:t>
            </a:r>
            <a:endParaRPr b="0" lang="en-GB" sz="1200" spc="-1" strike="noStrike">
              <a:latin typeface="Arial"/>
            </a:endParaRPr>
          </a:p>
        </p:txBody>
      </p:sp>
      <p:sp>
        <p:nvSpPr>
          <p:cNvPr id="67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62"/>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81" name="PlaceHolder 63"/>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of the following statements about GWAS is correct?</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Chi-squared tests are ideal for continuous traits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B - Logistic regression is used for binary phenotypes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GWAS can be affected by population structure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Bonferroni correction decreases the false negative rate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GWAS assumes strong selection at each tested locus</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0"/>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73" name="PlaceHolder 11"/>
          <p:cNvSpPr/>
          <p:nvPr/>
        </p:nvSpPr>
        <p:spPr>
          <a:xfrm>
            <a:off x="484200" y="1611000"/>
            <a:ext cx="10851120" cy="216432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We can add confounding variables and complexify the model if desired.</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Many statistical methods to increase power</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Unless you are working with very large panels, do not overinterpret differences between methods.</a:t>
            </a:r>
            <a:endParaRPr b="0" lang="en-GB" sz="2400" spc="-1" strike="noStrike">
              <a:latin typeface="Arial"/>
            </a:endParaRPr>
          </a:p>
        </p:txBody>
      </p:sp>
      <mc:AlternateContent>
        <mc:Choice xmlns:a14="http://schemas.microsoft.com/office/drawing/2010/main" Requires="a14">
          <p:sp>
            <p:nvSpPr>
              <p:cNvPr id="674" name=""/>
              <p:cNvSpPr txBox="1"/>
              <p:nvPr/>
            </p:nvSpPr>
            <p:spPr>
              <a:xfrm>
                <a:off x="4680000" y="4035600"/>
                <a:ext cx="2697120" cy="430560"/>
              </a:xfrm>
              <a:prstGeom prst="rect">
                <a:avLst/>
              </a:prstGeom>
            </p:spPr>
            <p:txBody>
              <a:bodyPr/>
              <a:p>
                <a14:m>
                  <m:oMath xmlns:m="http://schemas.openxmlformats.org/officeDocument/2006/math">
                    <m:r>
                      <m:t xml:space="preserve">Y</m:t>
                    </m:r>
                    <m:r>
                      <m:t xml:space="preserve">=</m:t>
                    </m:r>
                    <m:r>
                      <m:t xml:space="preserve">α</m:t>
                    </m:r>
                    <m:r>
                      <m:t xml:space="preserve">+</m:t>
                    </m:r>
                    <m:r>
                      <m:t xml:space="preserve">X</m:t>
                    </m:r>
                    <m:r>
                      <m:t xml:space="preserve">⋅</m:t>
                    </m:r>
                    <m:r>
                      <m:t xml:space="preserve">β</m:t>
                    </m:r>
                    <m:r>
                      <m:t xml:space="preserve">+</m:t>
                    </m:r>
                    <m:r>
                      <m:t xml:space="preserve">u</m:t>
                    </m:r>
                    <m:r>
                      <m:t xml:space="preserve">+</m:t>
                    </m:r>
                    <m:r>
                      <m:t xml:space="preserve">ϵ</m:t>
                    </m:r>
                  </m:oMath>
                </a14:m>
              </a:p>
            </p:txBody>
          </p:sp>
        </mc:Choice>
        <mc:Fallback/>
      </mc:AlternateContent>
      <mc:AlternateContent>
        <mc:Choice xmlns:a14="http://schemas.microsoft.com/office/drawing/2010/main" Requires="a14">
          <p:sp>
            <p:nvSpPr>
              <p:cNvPr id="675" name=""/>
              <p:cNvSpPr txBox="1"/>
              <p:nvPr/>
            </p:nvSpPr>
            <p:spPr>
              <a:xfrm>
                <a:off x="5742360" y="3242520"/>
                <a:ext cx="714960" cy="354960"/>
              </a:xfrm>
              <a:prstGeom prst="rect">
                <a:avLst/>
              </a:prstGeom>
            </p:spPr>
            <p:txBody>
              <a:bodyPr/>
              <a:p>
                <a14:m>
                  <m:oMath xmlns:m="http://schemas.openxmlformats.org/officeDocument/2006/math"/>
                </a14:m>
              </a:p>
            </p:txBody>
          </p:sp>
        </mc:Choice>
        <mc:Fallback/>
      </mc:AlternateContent>
      <p:sp>
        <p:nvSpPr>
          <p:cNvPr id="676" name=""/>
          <p:cNvSpPr/>
          <p:nvPr/>
        </p:nvSpPr>
        <p:spPr>
          <a:xfrm flipH="1" flipV="1">
            <a:off x="6775560" y="4470840"/>
            <a:ext cx="424440" cy="532440"/>
          </a:xfrm>
          <a:prstGeom prst="line">
            <a:avLst/>
          </a:prstGeom>
          <a:ln w="29160">
            <a:solidFill>
              <a:srgbClr val="ff0000"/>
            </a:solidFill>
            <a:round/>
            <a:tailEnd len="med" type="triangle" w="med"/>
          </a:ln>
        </p:spPr>
        <p:style>
          <a:lnRef idx="0"/>
          <a:fillRef idx="0"/>
          <a:effectRef idx="0"/>
          <a:fontRef idx="minor"/>
        </p:style>
      </p:sp>
      <p:sp>
        <p:nvSpPr>
          <p:cNvPr id="677" name=""/>
          <p:cNvSpPr/>
          <p:nvPr/>
        </p:nvSpPr>
        <p:spPr>
          <a:xfrm>
            <a:off x="5940000" y="4975200"/>
            <a:ext cx="4135320" cy="222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2400" spc="-1" strike="noStrike">
                <a:solidFill>
                  <a:srgbClr val="343434"/>
                </a:solidFill>
                <a:latin typeface="Calibri"/>
                <a:ea typeface="DejaVu Sans"/>
              </a:rPr>
              <a:t>Correction for population structure/relatedness</a:t>
            </a:r>
            <a:endParaRPr b="0" lang="en-GB" sz="2400" spc="-1" strike="noStrike">
              <a:latin typeface="Arial"/>
            </a:endParaRPr>
          </a:p>
          <a:p>
            <a:pPr>
              <a:lnSpc>
                <a:spcPct val="100000"/>
              </a:lnSpc>
              <a:buNone/>
            </a:pPr>
            <a:r>
              <a:rPr b="0" lang="en-GB" sz="2400" spc="-1" strike="noStrike">
                <a:solidFill>
                  <a:srgbClr val="343434"/>
                </a:solidFill>
                <a:latin typeface="Calibri"/>
                <a:ea typeface="DejaVu Sans"/>
              </a:rPr>
              <a:t>Can also be latent factors (LFMM2)</a:t>
            </a:r>
            <a:endParaRPr b="0" lang="en-GB" sz="2400" spc="-1" strike="noStrike">
              <a:latin typeface="Arial"/>
            </a:endParaRPr>
          </a:p>
        </p:txBody>
      </p:sp>
      <p:sp>
        <p:nvSpPr>
          <p:cNvPr id="67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
        <p:nvSpPr>
          <p:cNvPr id="679" name=""/>
          <p:cNvSpPr txBox="1"/>
          <p:nvPr/>
        </p:nvSpPr>
        <p:spPr>
          <a:xfrm>
            <a:off x="0" y="6200280"/>
            <a:ext cx="3266640" cy="657720"/>
          </a:xfrm>
          <a:prstGeom prst="rect">
            <a:avLst/>
          </a:prstGeom>
          <a:noFill/>
          <a:ln w="0">
            <a:noFill/>
          </a:ln>
        </p:spPr>
        <p:txBody>
          <a:bodyPr lIns="90000" rIns="90000" tIns="45000" bIns="45000" anchor="t">
            <a:noAutofit/>
          </a:bodyPr>
          <a:p>
            <a:r>
              <a:rPr b="0" lang="en-GB" sz="1000" spc="-1" strike="noStrike">
                <a:latin typeface="Arial"/>
              </a:rPr>
              <a:t>About </a:t>
            </a:r>
            <a:r>
              <a:rPr b="1" lang="en-GB" sz="1000" spc="-1" strike="noStrike">
                <a:latin typeface="Arial"/>
              </a:rPr>
              <a:t>LFMM2</a:t>
            </a:r>
            <a:r>
              <a:rPr b="0" lang="en-GB" sz="1000" spc="-1" strike="noStrike">
                <a:latin typeface="Arial"/>
              </a:rPr>
              <a:t>: Kevin Caye, Basile Jumentier, Johanna Lepeule, Olivier François, LFMM 2: Molecular Biology and Evolution, Volume 36, Issue 4, April 2019, Pages 852–860, </a:t>
            </a:r>
            <a:r>
              <a:rPr b="0" lang="en-GB" sz="1000" spc="-1" strike="noStrike">
                <a:latin typeface="Arial"/>
                <a:hlinkClick r:id="rId1"/>
              </a:rPr>
              <a:t>https://doi.org/10.1093/molbev/msz008</a:t>
            </a:r>
            <a:endParaRPr b="0" lang="en-GB" sz="1000" spc="-1" strike="noStrike">
              <a:latin typeface="Arial"/>
            </a:endParaRPr>
          </a:p>
        </p:txBody>
      </p:sp>
      <p:sp>
        <p:nvSpPr>
          <p:cNvPr id="680" name=""/>
          <p:cNvSpPr/>
          <p:nvPr/>
        </p:nvSpPr>
        <p:spPr>
          <a:xfrm>
            <a:off x="7189200" y="6192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82" name="PlaceHolder 2"/>
          <p:cNvSpPr>
            <a:spLocks noGrp="1"/>
          </p:cNvSpPr>
          <p:nvPr>
            <p:ph/>
          </p:nvPr>
        </p:nvSpPr>
        <p:spPr>
          <a:xfrm>
            <a:off x="483840" y="1611000"/>
            <a:ext cx="33040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Here a scan for association with rheumatoid arthritis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Cohorts with 100,000 or even million individuals</a:t>
            </a:r>
            <a:endParaRPr b="0" lang="en-GB" sz="2400" spc="-1" strike="noStrike">
              <a:latin typeface="Arial"/>
            </a:endParaRPr>
          </a:p>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Useful to a point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For polygenic traits: need high sample size</a:t>
            </a:r>
            <a:endParaRPr b="0" lang="en-GB" sz="2400" spc="-1" strike="noStrike">
              <a:latin typeface="Arial"/>
            </a:endParaRPr>
          </a:p>
        </p:txBody>
      </p:sp>
      <p:pic>
        <p:nvPicPr>
          <p:cNvPr id="683" name="Picture 69" descr="Progress and Promise of Genome-Wide Association Studies for Human Complex  Trait Genetics | Genetics"/>
          <p:cNvPicPr/>
          <p:nvPr/>
        </p:nvPicPr>
        <p:blipFill>
          <a:blip r:embed="rId1"/>
          <a:stretch/>
        </p:blipFill>
        <p:spPr>
          <a:xfrm>
            <a:off x="3528720" y="1800000"/>
            <a:ext cx="8166240" cy="4533480"/>
          </a:xfrm>
          <a:prstGeom prst="rect">
            <a:avLst/>
          </a:prstGeom>
          <a:ln w="0">
            <a:noFill/>
          </a:ln>
        </p:spPr>
      </p:pic>
      <p:sp>
        <p:nvSpPr>
          <p:cNvPr id="68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Always check your p-value distribution (not just for GWAS)</a:t>
            </a:r>
            <a:endParaRPr b="0" lang="en-GB" sz="4400" spc="-1" strike="noStrike">
              <a:latin typeface="Arial"/>
            </a:endParaRPr>
          </a:p>
        </p:txBody>
      </p:sp>
      <p:pic>
        <p:nvPicPr>
          <p:cNvPr id="686" name="" descr=""/>
          <p:cNvPicPr/>
          <p:nvPr/>
        </p:nvPicPr>
        <p:blipFill>
          <a:blip r:embed="rId1"/>
          <a:stretch/>
        </p:blipFill>
        <p:spPr>
          <a:xfrm>
            <a:off x="7134120" y="1453320"/>
            <a:ext cx="5056200" cy="5056200"/>
          </a:xfrm>
          <a:prstGeom prst="rect">
            <a:avLst/>
          </a:prstGeom>
          <a:ln w="0">
            <a:noFill/>
          </a:ln>
        </p:spPr>
      </p:pic>
      <p:pic>
        <p:nvPicPr>
          <p:cNvPr id="687" name="" descr=""/>
          <p:cNvPicPr/>
          <p:nvPr/>
        </p:nvPicPr>
        <p:blipFill>
          <a:blip r:embed="rId2"/>
          <a:stretch/>
        </p:blipFill>
        <p:spPr>
          <a:xfrm>
            <a:off x="720000" y="1499760"/>
            <a:ext cx="4798440" cy="4798440"/>
          </a:xfrm>
          <a:prstGeom prst="rect">
            <a:avLst/>
          </a:prstGeom>
          <a:ln w="0">
            <a:noFill/>
          </a:ln>
        </p:spPr>
      </p:pic>
      <p:sp>
        <p:nvSpPr>
          <p:cNvPr id="688" name=""/>
          <p:cNvSpPr/>
          <p:nvPr/>
        </p:nvSpPr>
        <p:spPr>
          <a:xfrm>
            <a:off x="2340000" y="6511320"/>
            <a:ext cx="701244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http://varianceexplained.org/statistics/interpreting-pvalue-histogram/</a:t>
            </a:r>
            <a:endParaRPr b="0" lang="en-GB" sz="1800" spc="-1" strike="noStrike">
              <a:latin typeface="Arial"/>
            </a:endParaRPr>
          </a:p>
        </p:txBody>
      </p:sp>
      <p:sp>
        <p:nvSpPr>
          <p:cNvPr id="68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16089</TotalTime>
  <Application>LibreOffice/7.3.7.2$Linux_X86_64 LibreOffice_project/30$Build-2</Application>
  <AppVersion>15.0000</AppVersion>
  <Company>University of Portsmouth</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2020-09-13T15:37:18Z</dcterms:created>
  <dc:creator>Yann Bourgeois</dc:creator>
  <dc:description/>
  <dc:language>en-GB</dc:language>
  <cp:lastModifiedBy/>
  <dcterms:modified xsi:type="dcterms:W3CDTF">2025-05-29T10:27:55Z</dcterms:modified>
  <cp:revision>475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13</vt:r8>
  </property>
  <property fmtid="{D5CDD505-2E9C-101B-9397-08002B2CF9AE}" pid="3" name="PresentationFormat">
    <vt:lpwstr>Widescreen</vt:lpwstr>
  </property>
  <property fmtid="{D5CDD505-2E9C-101B-9397-08002B2CF9AE}" pid="4" name="Slides">
    <vt:r8>98</vt:r8>
  </property>
</Properties>
</file>